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301" r:id="rId3"/>
    <p:sldId id="258" r:id="rId4"/>
    <p:sldId id="260" r:id="rId5"/>
    <p:sldId id="303" r:id="rId6"/>
    <p:sldId id="304" r:id="rId7"/>
    <p:sldId id="305" r:id="rId8"/>
    <p:sldId id="306" r:id="rId9"/>
    <p:sldId id="307" r:id="rId10"/>
    <p:sldId id="287" r:id="rId11"/>
    <p:sldId id="293" r:id="rId1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CDD907-47A3-C4D5-CC9F-BE67DB202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E4385-287C-8D49-A4A9-1C289D49E881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E409A6-3211-E35F-1074-ABC192DC4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978951E-6653-AF32-830A-956840771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14DA-0AE4-544B-9A3A-DBA83CD61C3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736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90FBAA-98E2-1DB5-27DC-DE0618339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9F683-E885-3E47-91F8-1045CF7BDA97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1686FF-B293-8A2B-C999-24B2A2108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33F8A8-734B-DB28-4CC7-08283C4A4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708D-A227-8044-9AC2-439E90683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780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97B2A4-BCDB-201D-6080-2EF5C7DA0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08642-2C2B-974B-9D82-BFF728F7E321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6CABE34-6990-1594-AE7B-3039F8DE6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22CC32-B8E1-D82F-BA14-6749305B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2DC4-AD75-394F-B339-66D27C3B91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38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E29DD66-C6EC-5B94-9D22-19013E1CF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94B5-7936-F142-87F4-7CE98FCE0413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1ED8A3D-F84C-F183-322C-06FD0D2DD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B966947-D6EC-C456-A06A-B00D900E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652C9-7C29-7D4C-8EA6-D98B89B9C2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82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417822D-DCE0-88D4-483C-4E65FA07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B9832-5CF2-A041-A388-6B44FC30C169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F13C42B-A42C-A5D6-7771-167A6B454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4DBFDB-57B6-E749-D44B-FDC5998E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88EF-39A3-5843-B917-B3DEB2033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975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43F36B5-8D5F-ED22-9645-E687C1CF3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BD56A-01B7-2745-A155-82EE3347F789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A5074D16-1E4B-2213-FE2A-D061173AC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0878325-1F60-6CA7-6045-B65D760E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E4839-1D7B-9B4E-B354-D0B366CA2F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944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5B536B4-51A5-98B8-384A-6D5090CD3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A482A-2767-0542-B1FC-B9AB74FACB2F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45DF26E-C493-39E6-00BE-1E1815ED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0E5FBDF5-B10B-4E04-9C41-B02AF7DEA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3108F-F74C-7441-AC6D-BDB3756E9B6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8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E6FFAEE-B66D-26A8-DDFE-DE180064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2D67-B075-7044-B7B3-435FDFF94326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3E6214F-48E6-0DAD-756C-E209BBE35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43AF46A6-7211-BDE1-8A27-3D4EB6FC6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69726-553C-9C44-8703-771944FEFE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3737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041A2EE-245C-086A-AF64-CE41D8662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68051-32B2-6945-8F05-20D6C3B05ADE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78353AA7-FFDA-F9DD-9E24-6023C92C9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752D250E-0A9A-9F6E-2B5C-8350DFB8A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15561-0B83-1D47-A882-B0A51D0FC0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2114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418D0C0C-3CA7-8571-E5B3-CF39814AD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DECA1-D210-E141-9E35-094EECB77D61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116032E-D58A-05BB-A4B9-510108E6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05BC7CFD-9224-7EB3-B64A-883822DDA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6B131-FCB5-AF4C-9988-958554C08C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015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0EAAE347-74FB-F2F1-8FBA-E74B7C823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FF2F-08A7-CD42-8ADB-A04D8BB27ECB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1A4DB6A-091B-188F-9471-9AC7C86FE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4AFED8A-1AFD-DB2A-895E-A851E135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9E3BC-022E-A744-B022-E5D668A78F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17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AB65A1FE-B087-8DF9-C738-EC4F74273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D10CADCE-3107-CC36-F492-73570AAE8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674EB03-386A-5D66-A039-704085A3D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14910C-9EA1-DA41-B5DD-E5A28085FB67}" type="datetimeFigureOut">
              <a:rPr lang="ru-RU"/>
              <a:pPr>
                <a:defRPr/>
              </a:pPr>
              <a:t>28.06.2023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B443FC4-DF95-2F10-3CCA-B504CC01FA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6A4A5D-35C9-64CA-39F7-223DAEBE7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40FBFBB-491D-D646-842C-008B92CDC7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1.png"/><Relationship Id="rId7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1.png"/><Relationship Id="rId7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1.png"/><Relationship Id="rId7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">
            <a:extLst>
              <a:ext uri="{FF2B5EF4-FFF2-40B4-BE49-F238E27FC236}">
                <a16:creationId xmlns:a16="http://schemas.microsoft.com/office/drawing/2014/main" xmlns="" id="{C0DEF593-62AF-7599-07DF-1CD109C4D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Рисунок 3">
            <a:extLst>
              <a:ext uri="{FF2B5EF4-FFF2-40B4-BE49-F238E27FC236}">
                <a16:creationId xmlns:a16="http://schemas.microsoft.com/office/drawing/2014/main" xmlns="" id="{552212AA-45CD-CE02-7331-461D2C63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5588000"/>
            <a:ext cx="1036637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Box 6">
            <a:extLst>
              <a:ext uri="{FF2B5EF4-FFF2-40B4-BE49-F238E27FC236}">
                <a16:creationId xmlns:a16="http://schemas.microsoft.com/office/drawing/2014/main" xmlns="" id="{BF8F80BE-B88F-3A7B-433E-68E7E95FA6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538" y="2551113"/>
            <a:ext cx="9415462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4500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Tahoma" panose="020B0604030504040204" pitchFamily="34" charset="0"/>
              </a:rPr>
              <a:t>ИТОГИ РАБОТЫ В 2023 ГОДУ</a:t>
            </a:r>
          </a:p>
        </p:txBody>
      </p:sp>
      <p:sp>
        <p:nvSpPr>
          <p:cNvPr id="2053" name="Прямоугольник 4">
            <a:extLst>
              <a:ext uri="{FF2B5EF4-FFF2-40B4-BE49-F238E27FC236}">
                <a16:creationId xmlns:a16="http://schemas.microsoft.com/office/drawing/2014/main" xmlns="" id="{E1D5D084-3DDF-E604-0494-1CF9D69D8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538" y="2162278"/>
            <a:ext cx="96583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Tahoma" panose="020B0604030504040204" pitchFamily="34" charset="0"/>
              </a:rPr>
              <a:t>ФОНД ПОДДЕРЖКИ МАЛОГО ПРЕДПРИНИМАТЕЛЬСТВА ГОРОДСКОГО ОКРУГА ЗАРЕЧНЫЙ»</a:t>
            </a:r>
            <a:endParaRPr lang="en-US" altLang="ru-RU" sz="1600" b="1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6">
            <a:extLst>
              <a:ext uri="{FF2B5EF4-FFF2-40B4-BE49-F238E27FC236}">
                <a16:creationId xmlns:a16="http://schemas.microsoft.com/office/drawing/2014/main" xmlns="" id="{48144F9F-F42F-B204-876D-61905E557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Box 9">
            <a:extLst>
              <a:ext uri="{FF2B5EF4-FFF2-40B4-BE49-F238E27FC236}">
                <a16:creationId xmlns:a16="http://schemas.microsoft.com/office/drawing/2014/main" xmlns="" id="{E638ADD1-497D-05E2-006E-D95E24505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725" y="2436813"/>
            <a:ext cx="3051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EE720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844" name="TextBox 10">
            <a:extLst>
              <a:ext uri="{FF2B5EF4-FFF2-40B4-BE49-F238E27FC236}">
                <a16:creationId xmlns:a16="http://schemas.microsoft.com/office/drawing/2014/main" xmlns="" id="{B73EF668-1420-9893-C055-91E05EE68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0913" y="2593975"/>
            <a:ext cx="30527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2200" b="1">
              <a:solidFill>
                <a:srgbClr val="EE7203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847" name="TextBox 4">
            <a:extLst>
              <a:ext uri="{FF2B5EF4-FFF2-40B4-BE49-F238E27FC236}">
                <a16:creationId xmlns:a16="http://schemas.microsoft.com/office/drawing/2014/main" xmlns="" id="{D9C3BCE8-5038-062C-0C8B-FA41A249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82203" y="223838"/>
            <a:ext cx="24923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н а ш а к о м а н д 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DDF0B84-6823-8650-CE31-0FE6DBBF0F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011" y="6151818"/>
            <a:ext cx="2581093" cy="595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6C90CB4-054D-6CDD-08DC-AC14015D3D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40" y="798130"/>
            <a:ext cx="2261181" cy="34106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CCDD2FE-4E9B-4A28-4EAA-97A9C835A9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3" y="798130"/>
            <a:ext cx="2259489" cy="33945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07AC86D-96B3-751C-0433-BBD529BCC6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474" y="798130"/>
            <a:ext cx="2272856" cy="34106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5205CCD-0087-3579-9902-FBDC4E0919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762" y="798130"/>
            <a:ext cx="2577899" cy="3436852"/>
          </a:xfrm>
          <a:prstGeom prst="rect">
            <a:avLst/>
          </a:prstGeom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xmlns="" id="{9F6BE2A9-A5E9-3178-B8AF-154D46A4F6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5014" y="4322302"/>
            <a:ext cx="11961971" cy="136292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sz="4500" b="1" dirty="0" err="1">
                <a:solidFill>
                  <a:srgbClr val="002060"/>
                </a:solidFill>
              </a:rPr>
              <a:t>fpmpzar.ru</a:t>
            </a:r>
            <a:endParaRPr lang="en-US" altLang="ru-RU" sz="4500" b="1" dirty="0">
              <a:solidFill>
                <a:srgbClr val="00206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sz="5000" b="1" dirty="0">
                <a:solidFill>
                  <a:srgbClr val="EE7203"/>
                </a:solidFill>
              </a:rPr>
              <a:t>8 800 500-77-85</a:t>
            </a:r>
            <a:r>
              <a:rPr lang="ru-RU" altLang="ru-RU" sz="5000" b="1" dirty="0">
                <a:solidFill>
                  <a:srgbClr val="EE7203"/>
                </a:solidFill>
              </a:rPr>
              <a:t> (доб. 2500)</a:t>
            </a:r>
          </a:p>
        </p:txBody>
      </p:sp>
      <p:sp>
        <p:nvSpPr>
          <p:cNvPr id="12" name="Прямоугольник 12">
            <a:extLst>
              <a:ext uri="{FF2B5EF4-FFF2-40B4-BE49-F238E27FC236}">
                <a16:creationId xmlns:a16="http://schemas.microsoft.com/office/drawing/2014/main" xmlns="" id="{3C97382B-4B71-9562-6C82-4111D1B92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823" y="5803040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06413" indent="-1936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779463" indent="-155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090613" indent="-155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403350" indent="-1555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60550" indent="-155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317750" indent="-155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774950" indent="-155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232150" indent="-15557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zar_sofpp</a:t>
            </a:r>
            <a:endParaRPr lang="ru-RU" alt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4">
            <a:extLst>
              <a:ext uri="{FF2B5EF4-FFF2-40B4-BE49-F238E27FC236}">
                <a16:creationId xmlns:a16="http://schemas.microsoft.com/office/drawing/2014/main" xmlns="" id="{17ED7E91-A4E3-56F4-81DB-FDEE14E30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8" y="5915971"/>
            <a:ext cx="5349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D3FB69F-3CD0-7FE7-36DB-0A3E07B76E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778" y="4364614"/>
            <a:ext cx="1883243" cy="18832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3">
            <a:extLst>
              <a:ext uri="{FF2B5EF4-FFF2-40B4-BE49-F238E27FC236}">
                <a16:creationId xmlns:a16="http://schemas.microsoft.com/office/drawing/2014/main" xmlns="" id="{EB807D66-BD9F-A077-0E9B-C886F50BC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Рисунок 3">
            <a:extLst>
              <a:ext uri="{FF2B5EF4-FFF2-40B4-BE49-F238E27FC236}">
                <a16:creationId xmlns:a16="http://schemas.microsoft.com/office/drawing/2014/main" xmlns="" id="{C6819B16-7C87-C8DC-62E3-F2AAEC773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26000"/>
            <a:ext cx="10366375" cy="4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Прямоугольник 5">
            <a:extLst>
              <a:ext uri="{FF2B5EF4-FFF2-40B4-BE49-F238E27FC236}">
                <a16:creationId xmlns:a16="http://schemas.microsoft.com/office/drawing/2014/main" xmlns="" id="{1E3D7E32-4AD3-6272-8174-8C500EADA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825" y="5105400"/>
            <a:ext cx="9658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Tahoma" panose="020B0604030504040204" pitchFamily="34" charset="0"/>
              </a:rPr>
              <a:t>Фонд поддержки малого предпринимательства городского округа Заречный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Tahoma" panose="020B0604030504040204" pitchFamily="34" charset="0"/>
              </a:rPr>
              <a:t>2023</a:t>
            </a:r>
            <a:endParaRPr lang="en-US" altLang="ru-RU" sz="1600" dirty="0">
              <a:solidFill>
                <a:schemeClr val="bg1"/>
              </a:solidFill>
              <a:latin typeface="PT Sans" panose="020B0503020203020204" pitchFamily="34" charset="0"/>
              <a:ea typeface="PT Sans" panose="020B050302020302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F3A6475-99F2-8E06-4B3A-A6004B12B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33" y="771158"/>
            <a:ext cx="11572580" cy="5996626"/>
          </a:xfrm>
          <a:prstGeom prst="rect">
            <a:avLst/>
          </a:prstGeom>
        </p:spPr>
      </p:pic>
      <p:pic>
        <p:nvPicPr>
          <p:cNvPr id="5122" name="Рисунок 7">
            <a:extLst>
              <a:ext uri="{FF2B5EF4-FFF2-40B4-BE49-F238E27FC236}">
                <a16:creationId xmlns:a16="http://schemas.microsoft.com/office/drawing/2014/main" xmlns="" id="{EC81DC0D-5AB0-2D27-C2B5-40B7ECDC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4">
            <a:extLst>
              <a:ext uri="{FF2B5EF4-FFF2-40B4-BE49-F238E27FC236}">
                <a16:creationId xmlns:a16="http://schemas.microsoft.com/office/drawing/2014/main" xmlns="" id="{388C7791-4B7D-1813-69B2-1E3502DB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985" y="233362"/>
            <a:ext cx="30415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экономическое развитие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38ECD8F-A51D-DE6F-7820-AE08C9FDE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4" y="83497"/>
            <a:ext cx="6731838" cy="348827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E805884-7F0E-6508-0354-F8FD237791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3" y="6172679"/>
            <a:ext cx="2581093" cy="5951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681421F-2C93-6C82-7E20-0D4CBE2187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54" y="3614122"/>
            <a:ext cx="6246008" cy="3174838"/>
          </a:xfrm>
          <a:prstGeom prst="rect">
            <a:avLst/>
          </a:prstGeom>
        </p:spPr>
      </p:pic>
      <p:sp>
        <p:nvSpPr>
          <p:cNvPr id="2" name="Объект 2">
            <a:extLst>
              <a:ext uri="{FF2B5EF4-FFF2-40B4-BE49-F238E27FC236}">
                <a16:creationId xmlns:a16="http://schemas.microsoft.com/office/drawing/2014/main" xmlns="" id="{D8674CEF-9747-1919-CAFC-A16708692DE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763132" y="628117"/>
            <a:ext cx="5824603" cy="595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EE7203"/>
              </a:buClr>
              <a:buNone/>
            </a:pPr>
            <a:r>
              <a:rPr lang="ru-RU" altLang="ru-RU" dirty="0">
                <a:solidFill>
                  <a:srgbClr val="002060"/>
                </a:solidFill>
                <a:latin typeface="PT Sans" panose="020B0503020203020204" pitchFamily="34" charset="0"/>
              </a:rPr>
              <a:t>Количество СМСП на 1000 жителей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1FD4BB04-86EE-0EDC-9C23-5A825C91E51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828014" y="4606436"/>
            <a:ext cx="5824603" cy="980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Clr>
                <a:srgbClr val="EE7203"/>
              </a:buClr>
              <a:buNone/>
            </a:pPr>
            <a:r>
              <a:rPr lang="ru-RU" altLang="ru-RU" dirty="0">
                <a:solidFill>
                  <a:srgbClr val="002060"/>
                </a:solidFill>
                <a:latin typeface="PT Sans" panose="020B0503020203020204" pitchFamily="34" charset="0"/>
              </a:rPr>
              <a:t>Количество СМСП с разбивкой по видам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23206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7">
            <a:extLst>
              <a:ext uri="{FF2B5EF4-FFF2-40B4-BE49-F238E27FC236}">
                <a16:creationId xmlns:a16="http://schemas.microsoft.com/office/drawing/2014/main" xmlns="" id="{EC81DC0D-5AB0-2D27-C2B5-40B7ECDC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Заголовок 1">
            <a:extLst>
              <a:ext uri="{FF2B5EF4-FFF2-40B4-BE49-F238E27FC236}">
                <a16:creationId xmlns:a16="http://schemas.microsoft.com/office/drawing/2014/main" xmlns="" id="{379F188C-26B3-F2E9-DD50-731BEAAD91D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217487" y="98075"/>
            <a:ext cx="8143159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Направления работы Фонда:</a:t>
            </a:r>
          </a:p>
        </p:txBody>
      </p:sp>
      <p:sp>
        <p:nvSpPr>
          <p:cNvPr id="5124" name="Объект 2">
            <a:extLst>
              <a:ext uri="{FF2B5EF4-FFF2-40B4-BE49-F238E27FC236}">
                <a16:creationId xmlns:a16="http://schemas.microsoft.com/office/drawing/2014/main" xmlns="" id="{C0E508BC-6231-D629-6FCF-D7245222F4F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07075" y="1247129"/>
            <a:ext cx="6167438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финансовая поддержка </a:t>
            </a: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бесплатное обучение</a:t>
            </a: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консультации</a:t>
            </a: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мероприятия для бизнеса</a:t>
            </a: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</a:rPr>
              <a:t> </a:t>
            </a:r>
            <a:endParaRPr lang="ru-RU" altLang="ru-RU" sz="3200" dirty="0">
              <a:solidFill>
                <a:srgbClr val="002060"/>
              </a:solidFill>
              <a:latin typeface="PT Sans" panose="020B0503020203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</a:rPr>
              <a:t>инструменты господдержки</a:t>
            </a: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</a:rPr>
              <a:t>управление бизнес-инкубатором</a:t>
            </a:r>
          </a:p>
          <a:p>
            <a:pPr>
              <a:buClr>
                <a:srgbClr val="EE7203"/>
              </a:buClr>
            </a:pPr>
            <a:r>
              <a:rPr lang="ru-RU" altLang="ru-RU" sz="3200" dirty="0">
                <a:solidFill>
                  <a:srgbClr val="002060"/>
                </a:solidFill>
                <a:latin typeface="PT Sans" panose="020B0503020203020204" pitchFamily="34" charset="0"/>
              </a:rPr>
              <a:t>и другое</a:t>
            </a: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xmlns="" id="{388C7791-4B7D-1813-69B2-1E3502DBA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8663" y="223838"/>
            <a:ext cx="2355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м ы п р о б и з н е с</a:t>
            </a:r>
          </a:p>
        </p:txBody>
      </p:sp>
      <p:pic>
        <p:nvPicPr>
          <p:cNvPr id="5126" name="Рисунок 10">
            <a:extLst>
              <a:ext uri="{FF2B5EF4-FFF2-40B4-BE49-F238E27FC236}">
                <a16:creationId xmlns:a16="http://schemas.microsoft.com/office/drawing/2014/main" xmlns="" id="{124F326E-8433-9447-7182-65244182C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238" y="336550"/>
            <a:ext cx="1968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Объект 2">
            <a:extLst>
              <a:ext uri="{FF2B5EF4-FFF2-40B4-BE49-F238E27FC236}">
                <a16:creationId xmlns:a16="http://schemas.microsoft.com/office/drawing/2014/main" xmlns="" id="{7274AC61-108C-63B3-F128-4BA85A6B1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5588" y="6430963"/>
            <a:ext cx="436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200">
                <a:solidFill>
                  <a:srgbClr val="929698"/>
                </a:solidFill>
                <a:latin typeface="PT Sans" panose="020B0503020203020204" pitchFamily="34" charset="0"/>
              </a:rPr>
              <a:t>4</a:t>
            </a:r>
          </a:p>
        </p:txBody>
      </p:sp>
      <p:pic>
        <p:nvPicPr>
          <p:cNvPr id="5128" name="Рисунок 4">
            <a:extLst>
              <a:ext uri="{FF2B5EF4-FFF2-40B4-BE49-F238E27FC236}">
                <a16:creationId xmlns:a16="http://schemas.microsoft.com/office/drawing/2014/main" xmlns="" id="{70F2505E-8676-30F4-1D3B-273A84FFD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36" r="16112" b="18195"/>
          <a:stretch>
            <a:fillRect/>
          </a:stretch>
        </p:blipFill>
        <p:spPr bwMode="auto">
          <a:xfrm>
            <a:off x="0" y="1846263"/>
            <a:ext cx="57531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82BECA2-2E1F-D2FB-8087-8955EA1795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76" y="6133410"/>
            <a:ext cx="2581093" cy="5951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C071EF32-87A7-796B-D467-347EA6D4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825" y="753595"/>
            <a:ext cx="8822644" cy="5693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1. СУБСИДИЯ ИЗ БЮДЖЕТА ГОРОДСКОГО ОКРУГА ЗАРЕЧНЫЙ - 1 138 000 РУБЛЕЙ.</a:t>
            </a:r>
          </a:p>
          <a:p>
            <a:pPr marL="1028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1028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НА ПРЕДОСТАВЛЕНИЕ КОМПЕНСАЦИИ ПО АРЕНДЕ В БИЗНЕС-ИНКУБАТОРЕ – 250 000 РУБЛЕЙ</a:t>
            </a:r>
          </a:p>
          <a:p>
            <a:pPr marL="1028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НА ОБЕСПЕЧЕНИЕ ДЕЯТЕЛЬНОСТИ ФОНДА ДЛЯ ВЫПОЛНЕНИЯ ПОКАЗАТЕЛЕЙ СОГЛАШЕНИЯ – 888 000 РУБЛЕЙ</a:t>
            </a:r>
          </a:p>
          <a:p>
            <a:pPr marL="95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2. СУБСИДИЯ ИЗ БЮДЖЕТА ГОРОДСКОГО ОКРУГА БОГДАНОВИЧ - 500 000 РУБЛЕЙ.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002060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3. ФИНАНСИРОВАНИЕ СОФПП НА РЕАЛИЗАЦИЮ ПОКАЗАТЕЛЕЙ НАЦПРОЕКТА «МАЛОЕ И СРЕДНЕЕ ПРЕДПРИНИМАТЕЛЬСТВО» – 2 425 000 РУБЛЕЙ.</a:t>
            </a:r>
          </a:p>
        </p:txBody>
      </p:sp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17488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  финансирование</a:t>
            </a:r>
          </a:p>
        </p:txBody>
      </p:sp>
      <p:sp>
        <p:nvSpPr>
          <p:cNvPr id="10249" name="Объект 2">
            <a:extLst>
              <a:ext uri="{FF2B5EF4-FFF2-40B4-BE49-F238E27FC236}">
                <a16:creationId xmlns:a16="http://schemas.microsoft.com/office/drawing/2014/main" xmlns="" id="{B2235A51-D971-FC1D-4906-E3352347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5588" y="6430963"/>
            <a:ext cx="436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200">
                <a:solidFill>
                  <a:srgbClr val="929698"/>
                </a:solidFill>
                <a:latin typeface="PT Sans" panose="020B0503020203020204" pitchFamily="34" charset="0"/>
              </a:rPr>
              <a:t>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CBE9F25-CF8F-2463-58B8-FA6E58FD49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776" y="6133410"/>
            <a:ext cx="2581093" cy="5951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C071EF32-87A7-796B-D467-347EA6D4AC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32" y="117693"/>
            <a:ext cx="8080375" cy="67403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1. 59 КОМПЛЕКСНЫХ УСЛУГ,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     в том числе 49 предпринимателям Заречного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2. 306 КОНСУЛЬТАЦИЙ, в том числе</a:t>
            </a:r>
          </a:p>
          <a:p>
            <a:pPr marL="449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173 консультации СМСП,</a:t>
            </a:r>
          </a:p>
          <a:p>
            <a:pPr marL="449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126 консультаций самозанятым,</a:t>
            </a:r>
          </a:p>
          <a:p>
            <a:pPr marL="44926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7 консультаций физическим лицам по социальному контракту.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3. 2998 ОБРАЩЕНИЙ НА ГОРЯЧУЮ ЛИНИЮ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4. 14 МЕРОПРИЯТИЙ – 428 УЧАСТНИКОВ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5. 19 ЛЬГОТНЫХ ЗАЙМОВ НА СУММУ 34 304 000 РУБЛЕЙ.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b="1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6. 15 ДЕЙСТВУЮЩИХ РЕЗИДЕНТОВ БИЗНЕС-ИНКУБАТОРА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    ЗАПОЛНЯЕМОСТЬ – 94%</a:t>
            </a:r>
            <a:endParaRPr lang="ru-RU" altLang="ru-RU" sz="24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4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</p:txBody>
      </p:sp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608" y="134466"/>
            <a:ext cx="16077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показатели</a:t>
            </a:r>
          </a:p>
        </p:txBody>
      </p:sp>
      <p:pic>
        <p:nvPicPr>
          <p:cNvPr id="3" name="Рисунок 3">
            <a:extLst>
              <a:ext uri="{FF2B5EF4-FFF2-40B4-BE49-F238E27FC236}">
                <a16:creationId xmlns:a16="http://schemas.microsoft.com/office/drawing/2014/main" xmlns="" id="{3EA48727-BF6A-DAC3-3B46-5C019679D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9415"/>
          <a:stretch>
            <a:fillRect/>
          </a:stretch>
        </p:blipFill>
        <p:spPr bwMode="auto">
          <a:xfrm>
            <a:off x="8315640" y="869097"/>
            <a:ext cx="3731084" cy="209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FF0419-4DE2-9B90-5B52-21B86162E3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40" y="2967832"/>
            <a:ext cx="3731084" cy="24736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28919F6-1281-E986-EF5C-415B249221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423" y="6163960"/>
            <a:ext cx="2581093" cy="59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6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17488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  мероприятия</a:t>
            </a:r>
          </a:p>
        </p:txBody>
      </p:sp>
      <p:pic>
        <p:nvPicPr>
          <p:cNvPr id="10248" name="Рисунок 18">
            <a:extLst>
              <a:ext uri="{FF2B5EF4-FFF2-40B4-BE49-F238E27FC236}">
                <a16:creationId xmlns:a16="http://schemas.microsoft.com/office/drawing/2014/main" xmlns="" id="{93BDAC11-82D0-089A-0277-ED63FE2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330200"/>
            <a:ext cx="196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Объект 2">
            <a:extLst>
              <a:ext uri="{FF2B5EF4-FFF2-40B4-BE49-F238E27FC236}">
                <a16:creationId xmlns:a16="http://schemas.microsoft.com/office/drawing/2014/main" xmlns="" id="{B2235A51-D971-FC1D-4906-E33523477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5588" y="6430963"/>
            <a:ext cx="4365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200">
                <a:solidFill>
                  <a:srgbClr val="929698"/>
                </a:solidFill>
                <a:latin typeface="PT Sans" panose="020B0503020203020204" pitchFamily="34" charset="0"/>
              </a:rPr>
              <a:t>9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xmlns="" id="{E851A69E-9B04-7816-6656-D325876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26" y="1074509"/>
            <a:ext cx="8080375" cy="470898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4 практико-консультационных семинаров в сфере </a:t>
            </a:r>
            <a:r>
              <a:rPr lang="ru-RU" altLang="ru-RU" sz="2000" dirty="0" err="1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жкх</a:t>
            </a:r>
            <a:endParaRPr lang="ru-RU" altLang="ru-RU" sz="20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166 участников: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«Перспективы тарифного регулирования в 2022 году в сферах: водоснабжение, водоотведение, теплоснабжение»;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"Государственное регулирование тарифов в сфере обращения с твердыми коммунальными отходами»;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«Правила подключения (технологического присоединения) к централизованным системам холодного водоснабжения и (или) водоотведения объектов капитального строительства»;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dirty="0">
              <a:solidFill>
                <a:srgbClr val="002060"/>
              </a:solidFill>
              <a:latin typeface="PT Sans" panose="020B0503020203020204" pitchFamily="34" charset="-52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"Правила подключения (технологического присоединения) к системам теплоснабжения объектов капитального строительства;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5D3BBF7-DEFC-5DC7-5D4E-0A889EFB99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8017" y="3037786"/>
            <a:ext cx="2777055" cy="370273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33802B8-FE77-ADB9-BB87-B8FD8D815A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8" y="635000"/>
            <a:ext cx="32004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95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10048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17488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  мероприятия</a:t>
            </a:r>
          </a:p>
        </p:txBody>
      </p:sp>
      <p:pic>
        <p:nvPicPr>
          <p:cNvPr id="10248" name="Рисунок 18">
            <a:extLst>
              <a:ext uri="{FF2B5EF4-FFF2-40B4-BE49-F238E27FC236}">
                <a16:creationId xmlns:a16="http://schemas.microsoft.com/office/drawing/2014/main" xmlns="" id="{93BDAC11-82D0-089A-0277-ED63FE2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330200"/>
            <a:ext cx="196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xmlns="" id="{E851A69E-9B04-7816-6656-D325876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652" y="159614"/>
            <a:ext cx="8898686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Ежегодный акселератор социальных проектов при поддержке НП «Информационный альянс «Атомные города» 22 участника и 3 победителя.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640313A-175E-0041-D7FF-6D1C5AB9F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9" y="867499"/>
            <a:ext cx="3281561" cy="246117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6A90326-531F-9485-EA68-83E482772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80" y="807614"/>
            <a:ext cx="3361408" cy="252105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4955191-CDF2-4D93-9E4E-D41D21E1D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365" y="807614"/>
            <a:ext cx="4484992" cy="2521056"/>
          </a:xfrm>
          <a:prstGeom prst="rect">
            <a:avLst/>
          </a:prstGeom>
        </p:spPr>
      </p:pic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82CFED5C-C1CA-DF23-D864-B4DF311A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19" y="3419429"/>
            <a:ext cx="11500469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Мероприятия в рамках празднования Дня Российского предпринимателя: «Командный бизнес-квест «7 элементов успеха», «Экскурсия на фермерское хозяйство «Никольская слобода» 27 участников.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99B0A63-0A00-7BA6-F46D-B949233E8E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9" y="4100599"/>
            <a:ext cx="1979945" cy="263992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FDE90F3-E1B8-68BA-8ABF-56E27B4EA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064" y="4100599"/>
            <a:ext cx="3959116" cy="263992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AE2600B0-7852-44F0-B9B6-72978437F21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180" y="4161188"/>
            <a:ext cx="5592059" cy="257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0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1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17488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  мероприятия</a:t>
            </a:r>
          </a:p>
        </p:txBody>
      </p:sp>
      <p:pic>
        <p:nvPicPr>
          <p:cNvPr id="10248" name="Рисунок 18">
            <a:extLst>
              <a:ext uri="{FF2B5EF4-FFF2-40B4-BE49-F238E27FC236}">
                <a16:creationId xmlns:a16="http://schemas.microsoft.com/office/drawing/2014/main" xmlns="" id="{93BDAC11-82D0-089A-0277-ED63FE2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330200"/>
            <a:ext cx="196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xmlns="" id="{E851A69E-9B04-7816-6656-D325876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8141"/>
            <a:ext cx="8080375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Онлайн бизнес-форум для самозанятых «Своё Дело» 67 участников.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82CFED5C-C1CA-DF23-D864-B4DF311A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" y="3187284"/>
            <a:ext cx="1150046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Выставка-ярмарка «Ценности вне времени» для самозанятых 24 участника.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52A9A7-7CCA-4AB1-4C97-882EFFF8C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19" y="439038"/>
            <a:ext cx="5717610" cy="26399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16C41E5-2700-E60C-FA00-4BD2C38967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099" y="439038"/>
            <a:ext cx="5889011" cy="274667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26E5E94C-0E8B-2488-F1BB-219FE82E1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3560823"/>
            <a:ext cx="3557676" cy="160196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3C3953DA-CDEF-6EAC-86D2-7A14D6F59F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233" y="3541755"/>
            <a:ext cx="2424348" cy="323246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81BA3DE-D671-ECCD-094E-28897BB78C5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57" y="5173266"/>
            <a:ext cx="3557676" cy="16009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396A3E2-731E-FCCC-03D4-7355C39756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21" y="3540180"/>
            <a:ext cx="4299848" cy="32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9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2">
            <a:extLst>
              <a:ext uri="{FF2B5EF4-FFF2-40B4-BE49-F238E27FC236}">
                <a16:creationId xmlns:a16="http://schemas.microsoft.com/office/drawing/2014/main" xmlns="" id="{3188F67C-9A86-0DD9-9AFC-090FA773D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93"/>
            <a:ext cx="12192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Заголовок 1">
            <a:extLst>
              <a:ext uri="{FF2B5EF4-FFF2-40B4-BE49-F238E27FC236}">
                <a16:creationId xmlns:a16="http://schemas.microsoft.com/office/drawing/2014/main" xmlns="" id="{78741F2A-4A2C-CE46-03F9-53FDEDCDB26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82613" y="465138"/>
            <a:ext cx="5665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4000" b="1" dirty="0">
              <a:solidFill>
                <a:srgbClr val="4D99B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247" name="TextBox 4">
            <a:extLst>
              <a:ext uri="{FF2B5EF4-FFF2-40B4-BE49-F238E27FC236}">
                <a16:creationId xmlns:a16="http://schemas.microsoft.com/office/drawing/2014/main" xmlns="" id="{732A934D-1B50-17C4-F842-7098A3FDE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1675" y="217488"/>
            <a:ext cx="240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PT Sans" panose="020B0503020203020204" pitchFamily="34" charset="0"/>
                <a:cs typeface="Arial" panose="020B0604020202020204" pitchFamily="34" charset="0"/>
              </a:rPr>
              <a:t>  мероприятия</a:t>
            </a:r>
          </a:p>
        </p:txBody>
      </p:sp>
      <p:pic>
        <p:nvPicPr>
          <p:cNvPr id="10248" name="Рисунок 18">
            <a:extLst>
              <a:ext uri="{FF2B5EF4-FFF2-40B4-BE49-F238E27FC236}">
                <a16:creationId xmlns:a16="http://schemas.microsoft.com/office/drawing/2014/main" xmlns="" id="{93BDAC11-82D0-089A-0277-ED63FE262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0" y="330200"/>
            <a:ext cx="1968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xmlns="" id="{E851A69E-9B04-7816-6656-D3258768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38141"/>
            <a:ext cx="9339262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Бизнес-встреча "Финансы для бизнеса: разные инструменты и успешные практики 25 участников.</a:t>
            </a:r>
          </a:p>
        </p:txBody>
      </p:sp>
      <p:sp>
        <p:nvSpPr>
          <p:cNvPr id="11" name="Прямоугольник 1">
            <a:extLst>
              <a:ext uri="{FF2B5EF4-FFF2-40B4-BE49-F238E27FC236}">
                <a16:creationId xmlns:a16="http://schemas.microsoft.com/office/drawing/2014/main" xmlns="" id="{82CFED5C-C1CA-DF23-D864-B4DF311AC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42" y="3516943"/>
            <a:ext cx="11985936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dirty="0">
                <a:solidFill>
                  <a:srgbClr val="002060"/>
                </a:solidFill>
                <a:latin typeface="PT Sans" panose="020B0503020203020204" pitchFamily="34" charset="-52"/>
                <a:cs typeface="Arial" panose="020B0604020202020204" pitchFamily="34" charset="0"/>
              </a:rPr>
              <a:t>Ярмарка, приуроченная к 25-летию Южного управленческого округа 5 самозанятых.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CB0449-F185-1DD6-2A2D-6DE441076E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51" y="4000084"/>
            <a:ext cx="6010149" cy="27083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EAB94A7-F30F-B7A7-4F0F-A3D6A65159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610" y="4011309"/>
            <a:ext cx="5985240" cy="269709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1E79B0-E6CA-3509-84C6-B50317EF7B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0" y="790790"/>
            <a:ext cx="3333796" cy="250034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432EF5E-CAE2-B4C5-3904-32D381A31D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31" y="784168"/>
            <a:ext cx="3333796" cy="250034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18342806-78F1-EBAC-EA59-948F6D2B33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63" y="757252"/>
            <a:ext cx="1834047" cy="251784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66FAF105-82B4-7DBF-0968-F5782ADD39C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425" y="751878"/>
            <a:ext cx="3364294" cy="2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409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414</Words>
  <Application>Microsoft Office PowerPoint</Application>
  <PresentationFormat>Широкоэкранный</PresentationFormat>
  <Paragraphs>68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PT Sans</vt:lpstr>
      <vt:lpstr>Roboto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Андрияш</dc:creator>
  <cp:lastModifiedBy>Ольга Костромина</cp:lastModifiedBy>
  <cp:revision>113</cp:revision>
  <dcterms:created xsi:type="dcterms:W3CDTF">2023-02-09T11:07:48Z</dcterms:created>
  <dcterms:modified xsi:type="dcterms:W3CDTF">2023-06-28T05:38:43Z</dcterms:modified>
</cp:coreProperties>
</file>