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ужесточение наказания за коррупцию</c:v>
                </c:pt>
                <c:pt idx="1">
                  <c:v>массовая пропаганда нетерпимости к коррупции </c:v>
                </c:pt>
                <c:pt idx="2">
                  <c:v>четкая регламентация административных процедур</c:v>
                </c:pt>
                <c:pt idx="3">
                  <c:v>усиление контроля за действиями сотрудников органов власти </c:v>
                </c:pt>
                <c:pt idx="4">
                  <c:v>никакие меры не помогут, менталитет не изменить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5"/>
                <c:pt idx="0">
                  <c:v>0.61699999999999999</c:v>
                </c:pt>
                <c:pt idx="1">
                  <c:v>0.27800000000000002</c:v>
                </c:pt>
                <c:pt idx="2">
                  <c:v>0.247</c:v>
                </c:pt>
                <c:pt idx="3">
                  <c:v>0.20599999999999999</c:v>
                </c:pt>
                <c:pt idx="4">
                  <c:v>0.19</c:v>
                </c:pt>
              </c:numCache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08333333333333"/>
          <c:y val="1.5599457203167905E-2"/>
          <c:w val="0.42083333333333328"/>
          <c:h val="0.984400542796832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26" y="685800"/>
            <a:ext cx="6357668" cy="20232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Городской округ Заречный</a:t>
            </a:r>
            <a:endParaRPr lang="ru-RU" sz="60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17091"/>
          <a:stretch>
            <a:fillRect/>
          </a:stretch>
        </p:blipFill>
        <p:spPr>
          <a:xfrm>
            <a:off x="7481888" y="0"/>
            <a:ext cx="3598862" cy="63055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88" y="313250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0586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СМИ размещено 27 публикаций о проведении торгов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и 33 публикации о намерении предоставить земельные участки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по заявлениям граждан.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Осуществление контроля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 надлежащим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переданного в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аренду. 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Комиссией по контролю за использованием муниципального имущества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проведено 10 проверок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использования муниципального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имущества (хозяйственное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ведение и оперативное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управление), нарушений не выявлено.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Проведена работа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по сбору значений </a:t>
            </a:r>
            <a:r>
              <a:rPr lang="ru-RU" sz="2000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ценообразующих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 факторов (уточнению характеристик) в рамках подготовки к проведению кадастровой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оценки,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заполнены сведения о зданиях, помещениях, сооружениях, расположенных на территории городского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Заречный,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независимо от их формы собственности.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09956" y="1673525"/>
            <a:ext cx="7013276" cy="79363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21391583">
            <a:off x="621102" y="2838090"/>
            <a:ext cx="10955547" cy="2346386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ru-RU" dirty="0" smtClean="0">
              <a:latin typeface="Liberation Serif" panose="02020603050405020304" pitchFamily="18" charset="0"/>
            </a:endParaRPr>
          </a:p>
          <a:p>
            <a:pPr lvl="2"/>
            <a:r>
              <a:rPr lang="ru-RU" dirty="0" smtClean="0">
                <a:latin typeface="Liberation Serif" panose="02020603050405020304" pitchFamily="18" charset="0"/>
              </a:rPr>
              <a:t>Проведено </a:t>
            </a:r>
            <a:r>
              <a:rPr lang="ru-RU" dirty="0">
                <a:latin typeface="Liberation Serif" panose="02020603050405020304" pitchFamily="18" charset="0"/>
              </a:rPr>
              <a:t>8 плановых камеральных проверок в 8 учреждениях городского округа </a:t>
            </a:r>
            <a:r>
              <a:rPr lang="ru-RU" dirty="0" smtClean="0">
                <a:latin typeface="Liberation Serif" panose="02020603050405020304" pitchFamily="18" charset="0"/>
              </a:rPr>
              <a:t>Заречный</a:t>
            </a:r>
          </a:p>
          <a:p>
            <a:pPr lvl="2"/>
            <a:r>
              <a:rPr lang="ru-RU" dirty="0" smtClean="0">
                <a:latin typeface="Liberation Serif" panose="02020603050405020304" pitchFamily="18" charset="0"/>
              </a:rPr>
              <a:t>в </a:t>
            </a:r>
            <a:r>
              <a:rPr lang="ru-RU" dirty="0">
                <a:latin typeface="Liberation Serif" panose="02020603050405020304" pitchFamily="18" charset="0"/>
              </a:rPr>
              <a:t>сфере бюджетного законодательства РФ и иных </a:t>
            </a:r>
            <a:r>
              <a:rPr lang="ru-RU" dirty="0" smtClean="0">
                <a:latin typeface="Liberation Serif" panose="02020603050405020304" pitchFamily="18" charset="0"/>
              </a:rPr>
              <a:t>нормативных </a:t>
            </a:r>
            <a:r>
              <a:rPr lang="ru-RU" dirty="0">
                <a:latin typeface="Liberation Serif" panose="02020603050405020304" pitchFamily="18" charset="0"/>
              </a:rPr>
              <a:t>правовых актов, регулирующих бюджетные правоотношения. </a:t>
            </a:r>
            <a:r>
              <a:rPr lang="ru-RU" dirty="0">
                <a:latin typeface="Liberation Serif" panose="02020603050405020304" pitchFamily="18" charset="0"/>
              </a:rPr>
              <a:t>Учреждениям направлены представления и предписания об устранении </a:t>
            </a:r>
            <a:r>
              <a:rPr lang="ru-RU" dirty="0" smtClean="0">
                <a:latin typeface="Liberation Serif" panose="02020603050405020304" pitchFamily="18" charset="0"/>
              </a:rPr>
              <a:t>нарушений.</a:t>
            </a:r>
            <a:r>
              <a:rPr lang="ru-RU" dirty="0">
                <a:latin typeface="Liberation Serif" panose="02020603050405020304" pitchFamily="18" charset="0"/>
              </a:rPr>
              <a:t> 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pPr lvl="2"/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70008"/>
            <a:ext cx="6728604" cy="17684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Отделом финансового контроля Финансового управления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администрации городского округа Заречный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в ходе внутреннего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финансового контроля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проверено денежных средств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сумму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683 242 438,80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рублей.</a:t>
            </a: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330457" y="3769744"/>
            <a:ext cx="7073663" cy="14319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Выявлено нарушений при осуществлении внутреннего муниципального финансового контроля на </a:t>
            </a:r>
            <a:r>
              <a:rPr lang="ru-RU" sz="2800" dirty="0" smtClean="0">
                <a:latin typeface="Liberation Serif" panose="02020603050405020304" pitchFamily="18" charset="0"/>
              </a:rPr>
              <a:t>сумму </a:t>
            </a:r>
            <a:r>
              <a:rPr lang="ru-RU" sz="2800" dirty="0">
                <a:latin typeface="Liberation Serif" panose="02020603050405020304" pitchFamily="18" charset="0"/>
              </a:rPr>
              <a:t>3 784 838,28 </a:t>
            </a:r>
            <a:r>
              <a:rPr lang="ru-RU" sz="2800" dirty="0" smtClean="0">
                <a:latin typeface="Liberation Serif" panose="02020603050405020304" pitchFamily="18" charset="0"/>
              </a:rPr>
              <a:t>рублей.</a:t>
            </a:r>
            <a:endParaRPr lang="ru-RU" sz="2800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Контроль за целевым использованием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бюджетных средств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8967" y="1552754"/>
            <a:ext cx="8790316" cy="24671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Контрольно-счетной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палатой городского округа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Заречный проведено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- 4 контрольных мероприятия; 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- 1 внешняя проверка годового отчета об исполнении бюджета городского округа за 2020 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- 22 экспертно-аналитических мероприятия;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- 3 мониторинга исполнения местного бюджета;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- 6 экспертиз проектов решений Думы о внесении изменений в решение о бюджете на 2021 год;</a:t>
            </a:r>
          </a:p>
          <a:p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- экспертиза проекта бюджета городского округа Заречный на 2022 год.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199" y="4157933"/>
            <a:ext cx="10955547" cy="11214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Объем проверенных бюджетных средств по законченным проверкам составил </a:t>
            </a:r>
            <a:endParaRPr lang="ru-RU" sz="2000" b="1" dirty="0" smtClean="0">
              <a:solidFill>
                <a:srgbClr val="0070C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101 959,4 </a:t>
            </a:r>
            <a:r>
              <a:rPr lang="ru-RU" sz="20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тысяч </a:t>
            </a: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рублей. </a:t>
            </a:r>
            <a:endParaRPr lang="ru-RU" sz="20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18581" y="1656273"/>
            <a:ext cx="9428671" cy="14147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Проведено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9 плановых камеральных проверок в 9 учреждениях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и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2 внеплановые камеральные проверки в 2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учреждениях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Объем проверенных средств при осуществлении контроля в сфере закупок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809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 804 530,48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рублей.</a:t>
            </a:r>
            <a:endParaRPr lang="ru-RU" sz="2400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7200" y="3459192"/>
            <a:ext cx="10946920" cy="17425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Муниципальными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учреждениями при осуществлении закупок проведено 67 конкурентных процедур (аукционы, конкурсы и запросы котировок).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Общая сумма начальных максимальных цен контрактов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составила 625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 121 769,32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заключено контрактов на сумму 576 207 905,36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Экономия по результатам проведенных процедур составила 48 913 863,96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рублей. 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492198" flipV="1">
            <a:off x="336430" y="1949568"/>
            <a:ext cx="10946920" cy="29243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Liberation Serif" panose="02020603050405020304" pitchFamily="18" charset="0"/>
              </a:rPr>
              <a:t>Результаты проведенных проверок были доведены до сведения Главы городского округа Заречный, главных распорядителей бюджетных средств городского округа Заречный и Белоярской межрайонной прокуратуры.</a:t>
            </a:r>
          </a:p>
          <a:p>
            <a:r>
              <a:rPr lang="ru-RU" sz="2800" dirty="0">
                <a:latin typeface="Liberation Serif" panose="02020603050405020304" pitchFamily="18" charset="0"/>
              </a:rPr>
              <a:t>Учреждениям направлены представления и предписания об устранении </a:t>
            </a:r>
            <a:r>
              <a:rPr lang="ru-RU" sz="2800" dirty="0" smtClean="0">
                <a:latin typeface="Liberation Serif" panose="02020603050405020304" pitchFamily="18" charset="0"/>
              </a:rPr>
              <a:t>нарушений, нарушения </a:t>
            </a:r>
            <a:r>
              <a:rPr lang="ru-RU" sz="2800" dirty="0">
                <a:latin typeface="Liberation Serif" panose="02020603050405020304" pitchFamily="18" charset="0"/>
              </a:rPr>
              <a:t>частично устранены.</a:t>
            </a:r>
            <a:endParaRPr lang="ru-RU" sz="2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Совершенствование условий, процедур 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и механизмов муниципальных закупок</a:t>
            </a:r>
            <a:r>
              <a:rPr lang="ru-RU" sz="3200" cap="none" dirty="0" smtClean="0">
                <a:latin typeface="Liberation Serif" panose="02020603050405020304" pitchFamily="18" charset="0"/>
              </a:rPr>
              <a:t/>
            </a:r>
            <a:br>
              <a:rPr lang="ru-RU" sz="3200" cap="none" dirty="0" smtClean="0">
                <a:latin typeface="Liberation Serif" panose="02020603050405020304" pitchFamily="18" charset="0"/>
              </a:rPr>
            </a:b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0800000" flipV="1">
            <a:off x="405441" y="2303253"/>
            <a:ext cx="10946920" cy="2915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состоялось </a:t>
            </a:r>
            <a:r>
              <a:rPr lang="ru-RU" sz="32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 закупок </a:t>
            </a:r>
            <a:r>
              <a:rPr lang="ru-RU" sz="32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конкурентным способом на сумму </a:t>
            </a:r>
            <a:r>
              <a:rPr lang="ru-RU" sz="32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703 520 735,77 рублей</a:t>
            </a:r>
            <a:r>
              <a:rPr lang="ru-RU" sz="32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Liberation Serif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Нарушений </a:t>
            </a:r>
            <a:r>
              <a:rPr lang="ru-RU" sz="32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РФ о контрактной системе в сфере закупок при определении поставщика (подрядчика, исполнителя) не </a:t>
            </a:r>
            <a:r>
              <a:rPr lang="ru-RU" sz="3200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выявлено.</a:t>
            </a:r>
            <a:endParaRPr lang="ru-RU" sz="3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результативности и эффективности работы с обращениями граждан и организаций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 по фактам коррупции</a:t>
            </a:r>
            <a:endParaRPr lang="ru-RU" sz="32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966824" y="1811546"/>
            <a:ext cx="7832785" cy="1354347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2021 году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поступило 1145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</a:t>
            </a:r>
            <a:endParaRPr lang="ru-RU" sz="2400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52091" y="3424686"/>
            <a:ext cx="10481094" cy="2122097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Обращений граждан по фактам коррупции в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администрацию городского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не </a:t>
            </a:r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поступало.</a:t>
            </a:r>
            <a:endParaRPr lang="ru-RU" sz="2400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" panose="02020603050405020304" pitchFamily="18" charset="0"/>
              </a:rPr>
              <a:t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a:t>
            </a:r>
            <a:endParaRPr lang="ru-RU" sz="28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30028" y="1811539"/>
            <a:ext cx="8972500" cy="603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Liberation Serif" panose="02020603050405020304" pitchFamily="18" charset="0"/>
              </a:rPr>
              <a:t>В 2021 году целях информирования граждан на официальном сайте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 размещены</a:t>
            </a:r>
            <a:r>
              <a:rPr lang="ru-RU" sz="2000" dirty="0">
                <a:latin typeface="Liberation Serif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741" y="2536972"/>
            <a:ext cx="11501518" cy="5340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</a:t>
            </a:r>
            <a:r>
              <a:rPr lang="ru-RU" dirty="0" smtClean="0">
                <a:latin typeface="Liberation Serif" panose="02020603050405020304" pitchFamily="18" charset="0"/>
              </a:rPr>
              <a:t>протоколы </a:t>
            </a:r>
            <a:r>
              <a:rPr lang="ru-RU" dirty="0">
                <a:latin typeface="Liberation Serif" panose="02020603050405020304" pitchFamily="18" charset="0"/>
              </a:rPr>
              <a:t>заседаний Комиссии по координации работы по противодействию коррупции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114" y="3173715"/>
            <a:ext cx="11501518" cy="5011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 выписки из протоколов заседаний Комиссии по соблюдению требований к служебному поведению муниципальных служащих и урегулированию конфликта интересов в </a:t>
            </a:r>
            <a:r>
              <a:rPr lang="ru-RU" dirty="0" smtClean="0">
                <a:latin typeface="Liberation Serif" panose="02020603050405020304" pitchFamily="18" charset="0"/>
              </a:rPr>
              <a:t>городском округе Заречный;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62" y="3795631"/>
            <a:ext cx="11501518" cy="5434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сведения о доходах, расходах, об имуществе и обязательствах имущественного характера за период с 1 января 2020 </a:t>
            </a:r>
            <a:r>
              <a:rPr lang="ru-RU" dirty="0" smtClean="0">
                <a:latin typeface="Liberation Serif" panose="02020603050405020304" pitchFamily="18" charset="0"/>
              </a:rPr>
              <a:t>по </a:t>
            </a:r>
            <a:r>
              <a:rPr lang="ru-RU" dirty="0">
                <a:latin typeface="Liberation Serif" panose="02020603050405020304" pitchFamily="18" charset="0"/>
              </a:rPr>
              <a:t>31 декабря 2020 </a:t>
            </a:r>
            <a:r>
              <a:rPr lang="ru-RU" dirty="0" smtClean="0">
                <a:latin typeface="Liberation Serif" panose="02020603050405020304" pitchFamily="18" charset="0"/>
              </a:rPr>
              <a:t>по </a:t>
            </a:r>
            <a:r>
              <a:rPr lang="ru-RU" dirty="0">
                <a:latin typeface="Liberation Serif" panose="02020603050405020304" pitchFamily="18" charset="0"/>
              </a:rPr>
              <a:t>всем категориям должностей;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367" y="4443425"/>
            <a:ext cx="11482788" cy="3269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 результатах социологических опросов уровня восприятия «внутренней» и «бытовой» коррупции;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114" y="4870707"/>
            <a:ext cx="11501518" cy="49492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Liberation Serif" panose="02020603050405020304" pitchFamily="18" charset="0"/>
              </a:rPr>
              <a:t>- информация об основных результатах мониторинга хода реализации в органах местного самоуправления </a:t>
            </a:r>
            <a:r>
              <a:rPr lang="ru-RU" dirty="0" smtClean="0"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dirty="0">
                <a:latin typeface="Liberation Serif" panose="02020603050405020304" pitchFamily="18" charset="0"/>
              </a:rPr>
              <a:t>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коррупции;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143" y="5469146"/>
            <a:ext cx="11507637" cy="293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Liberation Serif" panose="02020603050405020304" pitchFamily="18" charset="0"/>
              </a:rPr>
              <a:t>- отчеты об </a:t>
            </a:r>
            <a:r>
              <a:rPr lang="ru-RU" dirty="0">
                <a:latin typeface="Liberation Serif" panose="02020603050405020304" pitchFamily="18" charset="0"/>
              </a:rPr>
              <a:t>исполнении плана мероприятий по противодействию </a:t>
            </a:r>
            <a:r>
              <a:rPr lang="ru-RU" dirty="0" smtClean="0">
                <a:latin typeface="Liberation Serif" panose="02020603050405020304" pitchFamily="18" charset="0"/>
              </a:rPr>
              <a:t>коррупции городского </a:t>
            </a:r>
            <a:r>
              <a:rPr lang="ru-RU" dirty="0">
                <a:latin typeface="Liberation Serif" panose="02020603050405020304" pitchFamily="18" charset="0"/>
              </a:rPr>
              <a:t>округа Заречный</a:t>
            </a:r>
            <a:endParaRPr lang="ru-RU" dirty="0"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ОТЧЕТ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об исполнении плана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мероприятий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 противодействию коррупции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городского округа Заречный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 2021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88" y="1234690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r>
              <a:rPr lang="ru-RU" sz="3200" b="1" i="1" cap="none" dirty="0" smtClean="0">
                <a:latin typeface="Liberation Serif" panose="02020603050405020304" pitchFamily="18" charset="0"/>
              </a:rPr>
              <a:t>Обеспечение участия институтов гражданского общества в противодействии коррупции</a:t>
            </a:r>
            <a:br>
              <a:rPr lang="ru-RU" sz="3200" b="1" i="1" cap="none" dirty="0" smtClean="0">
                <a:latin typeface="Liberation Serif" panose="02020603050405020304" pitchFamily="18" charset="0"/>
              </a:rPr>
            </a:br>
            <a:endParaRPr lang="ru-RU" sz="32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357506" y="1649250"/>
            <a:ext cx="885831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rPr>
              <a:t>Участие институтов гражданского общества в противодействии коррупции осуществляется путем: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792" y="2725673"/>
            <a:ext cx="11015933" cy="655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включения в состав совещательных органов </a:t>
            </a:r>
            <a:r>
              <a:rPr lang="ru-RU" sz="2000" dirty="0" smtClean="0">
                <a:latin typeface="Liberation Serif" panose="02020603050405020304" pitchFamily="18" charset="0"/>
              </a:rPr>
              <a:t>администрации городского </a:t>
            </a:r>
            <a:r>
              <a:rPr lang="ru-RU" sz="2000" dirty="0">
                <a:latin typeface="Liberation Serif" panose="02020603050405020304" pitchFamily="18" charset="0"/>
              </a:rPr>
              <a:t>округа </a:t>
            </a:r>
            <a:r>
              <a:rPr lang="ru-RU" sz="2000" dirty="0" smtClean="0">
                <a:latin typeface="Liberation Serif" panose="02020603050405020304" pitchFamily="18" charset="0"/>
              </a:rPr>
              <a:t>Заречный представителей </a:t>
            </a:r>
            <a:r>
              <a:rPr lang="ru-RU" sz="2000" dirty="0">
                <a:latin typeface="Liberation Serif" panose="02020603050405020304" pitchFamily="18" charset="0"/>
              </a:rPr>
              <a:t>общественных организаций;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258" y="3478066"/>
            <a:ext cx="11094599" cy="4987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общественного обсуждения проектов нормативных правовых актов </a:t>
            </a:r>
            <a:r>
              <a:rPr lang="ru-RU" sz="2000" dirty="0" smtClean="0">
                <a:latin typeface="Liberation Serif" panose="02020603050405020304" pitchFamily="18" charset="0"/>
              </a:rPr>
              <a:t>городского округа Заречный;</a:t>
            </a:r>
            <a:endParaRPr lang="ru-RU" sz="2000" dirty="0"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6004" y="4096208"/>
            <a:ext cx="11085972" cy="6051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Liberation Serif" panose="02020603050405020304" pitchFamily="18" charset="0"/>
              </a:rPr>
              <a:t>- привлечения граждан в качестве общественных наблюдателей за процедурой проведения единого государственного экзамена;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6005" y="4828922"/>
            <a:ext cx="11094599" cy="4331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Liberation Serif" panose="02020603050405020304" pitchFamily="18" charset="0"/>
              </a:rPr>
              <a:t>- рассмотрения вопросов противодействия коррупции на заседаниях общественных организаций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37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антикоррупционной деятельности ОМСУ городского округа Заречный</a:t>
            </a:r>
            <a:r>
              <a:rPr lang="ru-RU" sz="3000" b="1" i="1" cap="none" dirty="0" smtClean="0">
                <a:latin typeface="Liberation Serif" panose="02020603050405020304" pitchFamily="18" charset="0"/>
              </a:rPr>
              <a:t/>
            </a:r>
            <a:br>
              <a:rPr lang="ru-RU" sz="3000" b="1" i="1" cap="none" dirty="0" smtClean="0">
                <a:latin typeface="Liberation Serif" panose="02020603050405020304" pitchFamily="18" charset="0"/>
              </a:rPr>
            </a:br>
            <a:r>
              <a:rPr lang="ru-RU" sz="3000" b="1" i="1" cap="none" dirty="0" smtClean="0">
                <a:latin typeface="Liberation Serif" panose="02020603050405020304" pitchFamily="18" charset="0"/>
              </a:rPr>
              <a:t> </a:t>
            </a:r>
            <a:endParaRPr lang="ru-RU" sz="3000" i="1" cap="none" dirty="0"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44377"/>
              </p:ext>
            </p:extLst>
          </p:nvPr>
        </p:nvGraphicFramePr>
        <p:xfrm>
          <a:off x="2139351" y="1378997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0209">
            <a:off x="2767181" y="1373411"/>
            <a:ext cx="7483477" cy="32148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Спасибо за внимание</a:t>
            </a:r>
            <a: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/>
            </a:r>
            <a:br>
              <a:rPr lang="ru-RU" sz="60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</a:rPr>
            </a:b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" y="630841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5661"/>
            <a:ext cx="9049109" cy="1699744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>
                <a:latin typeface="Liberation Serif" panose="02020603050405020304" pitchFamily="18" charset="0"/>
              </a:rPr>
              <a:t>П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лан мероприятий по противодействию коррупции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городского округа Заречный на 2021 -2024 годы, 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r>
              <a:rPr lang="ru-RU" sz="2800" b="1" i="1" cap="none" dirty="0" smtClean="0">
                <a:latin typeface="Liberation Serif" panose="02020603050405020304" pitchFamily="18" charset="0"/>
              </a:rPr>
              <a:t>утвержден распоряжением администрации городского округа Заречный от 14.09.2021 № 412-од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dirty="0"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91840" y="2674189"/>
            <a:ext cx="3310128" cy="2700397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70</a:t>
            </a:r>
            <a:r>
              <a:rPr lang="ru-RU" sz="2800" b="1" i="1" dirty="0">
                <a:latin typeface="Liberation Serif" panose="02020603050405020304" pitchFamily="18" charset="0"/>
              </a:rPr>
              <a:t> </a:t>
            </a:r>
            <a:endParaRPr lang="ru-RU" sz="2800" b="1" i="1" dirty="0" smtClean="0">
              <a:latin typeface="Liberation Serif" panose="02020603050405020304" pitchFamily="18" charset="0"/>
            </a:endParaRP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Плана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235999" y="2648309"/>
            <a:ext cx="3310128" cy="2726277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11 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Разделов</a:t>
            </a:r>
          </a:p>
          <a:p>
            <a:r>
              <a:rPr lang="ru-RU" sz="2800" b="1" dirty="0" smtClean="0">
                <a:latin typeface="Liberation Serif" panose="02020603050405020304" pitchFamily="18" charset="0"/>
              </a:rPr>
              <a:t>мероприятий </a:t>
            </a:r>
            <a:endParaRPr lang="ru-RU" sz="2800" b="1" dirty="0">
              <a:latin typeface="Liberation Serif" panose="02020603050405020304" pitchFamily="18" charset="0"/>
            </a:endParaRPr>
          </a:p>
          <a:p>
            <a:r>
              <a:rPr lang="ru-RU" sz="2800" b="1" dirty="0">
                <a:latin typeface="Liberation Serif" panose="02020603050405020304" pitchFamily="18" charset="0"/>
              </a:rPr>
              <a:t>Плана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996687" y="2311880"/>
            <a:ext cx="3286664" cy="304512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10 </a:t>
            </a: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целевых показателей реализации плана мероприятий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8" y="139136"/>
            <a:ext cx="165758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90" y="207035"/>
            <a:ext cx="1117983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Мероприятия правового обеспечения деятельности по противодействию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75" y="603849"/>
            <a:ext cx="112229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2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результативности антикоррупционной экспертизы нормативных правовых актов органов местного самоуправления городского округа Заречный и проектов нормативных правовых актов органов местного самоуправления городского округа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83" y="1483742"/>
            <a:ext cx="1122296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Совершенствование работы в системе кадровой работы по профилактике коррупционных и иных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правонарушений.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96" y="1880558"/>
            <a:ext cx="1122296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4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Повышение эффективности управления муниципальной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собственностью.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682" y="2268747"/>
            <a:ext cx="1118846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5. Усиление контроля за целевым использованием бюджетных средств.</a:t>
            </a:r>
            <a:endParaRPr lang="ru-RU" sz="1600" b="1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771" y="2674188"/>
            <a:ext cx="1124021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6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Совершенствование условий, процедур и механизмов муниципальных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закупок.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672" y="3088258"/>
            <a:ext cx="1127472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7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Повышение результативности и эффективности работы с обращениями граждан и организаций по фактам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396" y="3717986"/>
            <a:ext cx="112574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Liberation Serif, serif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8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открытости деятельности органов местного самоуправления городского округа Заречный, обеспечение права граждан на доступ к информации о деятельности органов местного самоуправления городского округа Заречный в сфере противодействия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802" y="4595442"/>
            <a:ext cx="1124884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9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Мониторинг состояния и эффективности противодействия коррупции в городском округе 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397" y="4994695"/>
            <a:ext cx="1131785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10</a:t>
            </a:r>
            <a:r>
              <a:rPr lang="ru-RU" sz="1600" b="1" dirty="0">
                <a:solidFill>
                  <a:schemeClr val="accent6"/>
                </a:solidFill>
                <a:latin typeface="Liberation Serif" panose="02020603050405020304" pitchFamily="18" charset="0"/>
              </a:rPr>
              <a:t>. Обеспечение участия институтов гражданского общества в противодействии </a:t>
            </a:r>
            <a:r>
              <a:rPr lang="ru-RU" sz="1600" b="1" dirty="0" smtClean="0">
                <a:solidFill>
                  <a:schemeClr val="accent6"/>
                </a:solidFill>
                <a:latin typeface="Liberation Serif" panose="02020603050405020304" pitchFamily="18" charset="0"/>
              </a:rPr>
              <a:t>коррупции.</a:t>
            </a:r>
            <a:endParaRPr lang="ru-RU" sz="1600" dirty="0">
              <a:solidFill>
                <a:schemeClr val="accent6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58791" y="5379568"/>
            <a:ext cx="1136961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11</a:t>
            </a:r>
            <a:r>
              <a:rPr lang="ru-RU" sz="16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. Исполнение мероприятий Национального плана противодействия коррупции на 2021–2024 годы, утвержденного Указом Президента Российской Федерации от 16.08.2021 № 478 «О Национальном плане противодействия коррупции на 2021–2024 годы</a:t>
            </a:r>
            <a:r>
              <a:rPr lang="ru-RU" sz="16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».</a:t>
            </a:r>
            <a:endParaRPr lang="ru-RU" sz="1600" dirty="0">
              <a:solidFill>
                <a:srgbClr val="7030A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29" y="103518"/>
            <a:ext cx="9972135" cy="1734248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, serif"/>
              </a:rPr>
              <a:t>Мероприятия правового обеспечения деятельности</a:t>
            </a:r>
            <a:br>
              <a:rPr lang="ru-RU" sz="2800" b="1" i="1" cap="none" dirty="0" smtClean="0">
                <a:latin typeface="Liberation Serif, serif"/>
              </a:rPr>
            </a:br>
            <a:r>
              <a:rPr lang="ru-RU" sz="2800" b="1" i="1" cap="none" dirty="0" smtClean="0">
                <a:latin typeface="Liberation Serif, serif"/>
              </a:rPr>
              <a:t> по противодействию коррупции</a:t>
            </a:r>
            <a:endParaRPr lang="ru-RU" sz="2800" i="1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58792" y="2346385"/>
            <a:ext cx="3737138" cy="302820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ходе проведения анализа муниципальных нормативных правовых актов в сфере противодействия коррупции и 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целях их приведения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 в соответствии с законодательством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подготовлены следующие нормативные правовые акты:</a:t>
            </a:r>
          </a:p>
          <a:p>
            <a:pPr>
              <a:spcBef>
                <a:spcPts val="0"/>
              </a:spcBef>
            </a:pPr>
            <a:r>
              <a:rPr lang="ru-RU" sz="1600" b="1" cap="none" dirty="0" smtClean="0">
                <a:latin typeface="Liberation Serif" panose="02020603050405020304" pitchFamily="18" charset="0"/>
              </a:rPr>
              <a:t>в 2021 году:</a:t>
            </a:r>
            <a:endParaRPr lang="ru-RU" sz="1600" b="1" cap="none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34622" y="2329132"/>
            <a:ext cx="2183432" cy="304545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9 постановлений 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9 распоряжений администрации </a:t>
            </a:r>
            <a:r>
              <a:rPr lang="ru-RU" sz="20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городского</a:t>
            </a:r>
            <a:r>
              <a:rPr lang="ru-RU" sz="1800" b="1" i="1" cap="none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 округа Заречный</a:t>
            </a:r>
            <a:endParaRPr lang="ru-RU" sz="1800" b="1" i="1" cap="none" dirty="0">
              <a:solidFill>
                <a:srgbClr val="00B05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573329" y="2346386"/>
            <a:ext cx="2286000" cy="301094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принято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6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постановлений</a:t>
            </a: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Главы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i="1" cap="none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800" b="1" i="1" cap="none" dirty="0">
                <a:solidFill>
                  <a:srgbClr val="0070C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" y="130509"/>
            <a:ext cx="1657581" cy="20767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8120" y="2406770"/>
            <a:ext cx="225149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внесены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изменения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в 4 решения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Думы </a:t>
            </a:r>
            <a:endParaRPr lang="ru-RU" sz="2000" b="1" i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000" b="1" i="1" dirty="0">
                <a:solidFill>
                  <a:srgbClr val="C00000"/>
                </a:solidFill>
                <a:latin typeface="Liberation Serif" panose="02020603050405020304" pitchFamily="18" charset="0"/>
              </a:rPr>
              <a:t>округа Заречный</a:t>
            </a:r>
          </a:p>
        </p:txBody>
      </p:sp>
    </p:spTree>
    <p:extLst>
      <p:ext uri="{BB962C8B-B14F-4D97-AF65-F5344CB8AC3E}">
        <p14:creationId xmlns:p14="http://schemas.microsoft.com/office/powerpoint/2010/main" val="16351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045" y="258792"/>
            <a:ext cx="9092241" cy="1518250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latin typeface="Liberation Serif" panose="02020603050405020304" pitchFamily="18" charset="0"/>
              </a:rPr>
              <a:t>Повышение результативности антикоррупционной экспертизы нормативных правовых актов</a:t>
            </a: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1" y="139136"/>
            <a:ext cx="1657581" cy="20767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21221534">
            <a:off x="89498" y="2087593"/>
            <a:ext cx="6978771" cy="20137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На официальном сайте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dirty="0">
                <a:solidFill>
                  <a:srgbClr val="7030A0"/>
                </a:solidFill>
                <a:latin typeface="Liberation Serif" panose="02020603050405020304" pitchFamily="18" charset="0"/>
              </a:rPr>
              <a:t>разделе «Противодействие коррупции» подраздела «Антикоррупционная экспертиза» размещаются проекты нормативных правовых актов для обеспечения возможности независимым экспертам проводить их независимую антикоррупционную экспертизу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516" y="4287328"/>
            <a:ext cx="9213011" cy="1181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Думой и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администрацией городского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Заречный проведена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антикоррупционная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экспертиза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180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проектов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нормативных правовых актов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городского округа Заречный. </a:t>
            </a:r>
            <a:endParaRPr lang="ru-RU" sz="1600" dirty="0" smtClean="0">
              <a:solidFill>
                <a:srgbClr val="7030A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Коррупциогенных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Liberation Serif" panose="02020603050405020304" pitchFamily="18" charset="0"/>
              </a:rPr>
              <a:t>факторов не </a:t>
            </a:r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выявлено.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67346">
            <a:off x="7634376" y="1892321"/>
            <a:ext cx="3830129" cy="15668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Liberation Serif" panose="02020603050405020304" pitchFamily="18" charset="0"/>
              </a:rPr>
              <a:t>В 2021 году экспертных заключений не поступало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468583" y="1910203"/>
            <a:ext cx="7934873" cy="32861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В 2021 году все лица, замещающие должности, осуществление полномочий по которым влечет </a:t>
            </a:r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собой обязанность представлять сведения о своих доходах, доходах их супруг (супругов)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несовершеннолетних детей, </a:t>
            </a:r>
            <a:endParaRPr lang="ru-RU" sz="24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установленный срок предоставили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сведения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 использованием СПО «Справки БК».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175" y="120771"/>
            <a:ext cx="9877244" cy="169974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latin typeface="Liberation Serif, serif"/>
              </a:rPr>
              <a:t>Совершенствование работы в системе кадровой работы по профилактике коррупционных и иных правонарушений</a:t>
            </a:r>
            <a:endParaRPr lang="ru-RU" sz="2800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" y="61498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37426" y="1871932"/>
            <a:ext cx="9575321" cy="2294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2021 году состоялось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6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заседаний</a:t>
            </a: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комиссии по соблюдению требований к служебному поведению муниципальных служащих и урегулированию конфликта интересов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5 заседаний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по рассмотрению уведомлений руководителей муниципальных организаций о возникновении личной заинтересованности при исполнении должностных обязанностей, которая приводит или может привести к конфликту интересов, и соблюдению мер по предупреждению коррупции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в отношении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10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служащих и </a:t>
            </a:r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21 руководителя </a:t>
            </a:r>
            <a:r>
              <a:rPr lang="ru-RU" dirty="0">
                <a:solidFill>
                  <a:srgbClr val="0070C0"/>
                </a:solidFill>
                <a:latin typeface="Liberation Serif" panose="02020603050405020304" pitchFamily="18" charset="0"/>
              </a:rPr>
              <a:t>муниципальных учреждений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274735">
            <a:off x="108628" y="4491504"/>
            <a:ext cx="5127606" cy="66709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Муниципальные служащие </a:t>
            </a:r>
            <a:r>
              <a:rPr lang="ru-RU" sz="1600" dirty="0">
                <a:latin typeface="Liberation Serif" panose="02020603050405020304" pitchFamily="18" charset="0"/>
              </a:rPr>
              <a:t>к дисциплинарной </a:t>
            </a:r>
            <a:r>
              <a:rPr lang="ru-RU" sz="1600" dirty="0" smtClean="0">
                <a:latin typeface="Liberation Serif" panose="02020603050405020304" pitchFamily="18" charset="0"/>
              </a:rPr>
              <a:t>ответственности не привлекались. 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60305">
            <a:off x="5684808" y="4546120"/>
            <a:ext cx="5814202" cy="6901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Привлечены к дисциплинарной ответственности </a:t>
            </a:r>
            <a:endParaRPr lang="ru-RU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4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руководителя муниципальных учреждений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146" y="327804"/>
            <a:ext cx="8410755" cy="1915065"/>
          </a:xfrm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atin typeface="Liberation Serif" panose="02020603050405020304" pitchFamily="18" charset="0"/>
              </a:rPr>
              <a:t>Повышение эффективности управления муниципальной собственно</a:t>
            </a:r>
            <a:r>
              <a:rPr lang="ru-RU" sz="2800" b="1" i="1" cap="none" dirty="0" smtClean="0">
                <a:latin typeface="Liberation Serif" panose="02020603050405020304" pitchFamily="18" charset="0"/>
              </a:rPr>
              <a:t>стью</a:t>
            </a:r>
            <a:br>
              <a:rPr lang="ru-RU" sz="2800" b="1" i="1" cap="none" dirty="0" smtClean="0">
                <a:latin typeface="Liberation Serif" panose="02020603050405020304" pitchFamily="18" charset="0"/>
              </a:rPr>
            </a:br>
            <a:endParaRPr lang="ru-RU" sz="2800" b="1" i="1" cap="none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" y="104630"/>
            <a:ext cx="1657581" cy="20767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77042" y="1936082"/>
            <a:ext cx="9497682" cy="328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прозрачности процедур предоставления земельных участков, находящихся в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собственности городского округа Заречный,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и земель, собственность на которые не разграничена, на территории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округа Заречный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осуществляется путем предоставления земельных участков в аренду и в собственность через торги, информация о которых публикуется на официальном сайте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Заречный в </a:t>
            </a:r>
            <a:r>
              <a:rPr lang="ru-RU" sz="2400" dirty="0">
                <a:solidFill>
                  <a:srgbClr val="002060"/>
                </a:solidFill>
                <a:latin typeface="Liberation Serif" panose="02020603050405020304" pitchFamily="18" charset="0"/>
              </a:rPr>
              <a:t>сети </a:t>
            </a:r>
            <a:r>
              <a:rPr lang="ru-RU" sz="24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Интернет, в Бюллетене официальных документов городского округа Заречный и СМИ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7188</TotalTime>
  <Words>1250</Words>
  <Application>Microsoft Office PowerPoint</Application>
  <PresentationFormat>Широкоэкранный</PresentationFormat>
  <Paragraphs>136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Arabic Typesetting</vt:lpstr>
      <vt:lpstr>Arial</vt:lpstr>
      <vt:lpstr>Calibri</vt:lpstr>
      <vt:lpstr>Gabriola</vt:lpstr>
      <vt:lpstr>Impact</vt:lpstr>
      <vt:lpstr>Liberation Serif</vt:lpstr>
      <vt:lpstr>Liberation Serif, serif</vt:lpstr>
      <vt:lpstr>Times New Roman</vt:lpstr>
      <vt:lpstr>Главное мероприятие</vt:lpstr>
      <vt:lpstr>Городской округ Заречный</vt:lpstr>
      <vt:lpstr>ОТЧЕТ об исполнении плана мероприятий  по противодействию коррупции городского округа Заречный за 2021 год</vt:lpstr>
      <vt:lpstr>  План мероприятий по противодействию коррупции городского округа Заречный на 2021 -2024 годы,  утвержден распоряжением администрации городского округа Заречный от 14.09.2021 № 412-од </vt:lpstr>
      <vt:lpstr>Презентация PowerPoint</vt:lpstr>
      <vt:lpstr>Мероприятия правового обеспечения деятельности  по противодействию коррупции</vt:lpstr>
      <vt:lpstr>Повышение результативности антикоррупционной экспертизы нормативных правовых актов</vt:lpstr>
      <vt:lpstr>Совершенствование работы в системе кадровой работы по профилактике коррупционных и иных правонарушений</vt:lpstr>
      <vt:lpstr>Совершенствование работы в системе кадровой работы по профилактике коррупционных и иных правонарушений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Повышение эффективности управления муниципальной собственностью 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Контроль за целевым использованием   бюджетных средств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 Совершенствование условий, процедур  и механизмов муниципальных закупок </vt:lpstr>
      <vt:lpstr>Повышение результативности и эффективности работы с обращениями граждан и организаций  по фактам коррупции</vt:lpstr>
      <vt:lpstr>Обеспечение открытости деятельности ОМСУ городского округа Заречный, обеспечение права граждан на доступ к информации о деятельности ОМСУ городского округа Заречный в сфере противодействия коррупции</vt:lpstr>
      <vt:lpstr> Обеспечение участия институтов гражданского общества в противодействии коррупции </vt:lpstr>
      <vt:lpstr>Повышение эффективности антикоррупционной деятельности ОМСУ городского округа Заречный  </vt:lpstr>
      <vt:lpstr>   Спасибо за внимание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плана мероприятий по противодействию коррупции городского округа Заречный за 2021 год</dc:title>
  <dc:creator>Ирина Щиклина</dc:creator>
  <cp:lastModifiedBy>Ирина Щиклина</cp:lastModifiedBy>
  <cp:revision>87</cp:revision>
  <dcterms:created xsi:type="dcterms:W3CDTF">2022-08-22T06:06:09Z</dcterms:created>
  <dcterms:modified xsi:type="dcterms:W3CDTF">2022-09-28T09:24:07Z</dcterms:modified>
</cp:coreProperties>
</file>