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7"/>
  </p:notesMasterIdLst>
  <p:sldIdLst>
    <p:sldId id="256" r:id="rId2"/>
    <p:sldId id="265" r:id="rId3"/>
    <p:sldId id="274" r:id="rId4"/>
    <p:sldId id="287" r:id="rId5"/>
    <p:sldId id="286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B9BD5"/>
    <a:srgbClr val="6585C4"/>
    <a:srgbClr val="7D9B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15" autoAdjust="0"/>
  </p:normalViewPr>
  <p:slideViewPr>
    <p:cSldViewPr snapToGrid="0">
      <p:cViewPr>
        <p:scale>
          <a:sx n="60" d="100"/>
          <a:sy n="60" d="100"/>
        </p:scale>
        <p:origin x="-2478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D1F74-ED54-430D-AFDE-D8706873FC2E}" type="doc">
      <dgm:prSet loTypeId="urn:microsoft.com/office/officeart/2005/8/layout/radial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36F149-5927-482A-AC33-1FC96B17590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S</a:t>
          </a:r>
          <a:r>
            <a:rPr lang="de-DE" dirty="0" err="1" smtClean="0">
              <a:solidFill>
                <a:schemeClr val="bg1"/>
              </a:solidFill>
            </a:rPr>
            <a:t>tockhausen</a:t>
          </a:r>
          <a:r>
            <a:rPr lang="de-DE" dirty="0" smtClean="0">
              <a:solidFill>
                <a:schemeClr val="bg1"/>
              </a:solidFill>
            </a:rPr>
            <a:t> Projektgesellschaft EuroProtection GmbH</a:t>
          </a:r>
          <a:endParaRPr lang="ru-RU" dirty="0">
            <a:solidFill>
              <a:schemeClr val="bg1"/>
            </a:solidFill>
          </a:endParaRPr>
        </a:p>
      </dgm:t>
    </dgm:pt>
    <dgm:pt modelId="{C61F0040-D00F-4C66-ADA0-13312D0D5213}" type="parTrans" cxnId="{C01539BF-549A-45C1-892C-9A6D6184DAEB}">
      <dgm:prSet/>
      <dgm:spPr/>
      <dgm:t>
        <a:bodyPr/>
        <a:lstStyle/>
        <a:p>
          <a:endParaRPr lang="ru-RU"/>
        </a:p>
      </dgm:t>
    </dgm:pt>
    <dgm:pt modelId="{7F7AF4CF-4450-449A-BD6F-7A9147B7223B}" type="sibTrans" cxnId="{C01539BF-549A-45C1-892C-9A6D6184DAEB}">
      <dgm:prSet/>
      <dgm:spPr/>
      <dgm:t>
        <a:bodyPr/>
        <a:lstStyle/>
        <a:p>
          <a:endParaRPr lang="ru-RU"/>
        </a:p>
      </dgm:t>
    </dgm:pt>
    <dgm:pt modelId="{D5782444-2A4C-44AE-847C-E37AEB39793E}" type="pres">
      <dgm:prSet presAssocID="{089D1F74-ED54-430D-AFDE-D8706873FC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FF468-C176-4C89-B934-929FC1C8168A}" type="pres">
      <dgm:prSet presAssocID="{8336F149-5927-482A-AC33-1FC96B175903}" presName="centerShape" presStyleLbl="node0" presStyleIdx="0" presStyleCnt="1" custScaleX="105791" custScaleY="100079" custLinFactNeighborX="-119" custLinFactNeighborY="3604"/>
      <dgm:spPr/>
      <dgm:t>
        <a:bodyPr/>
        <a:lstStyle/>
        <a:p>
          <a:endParaRPr lang="ru-RU"/>
        </a:p>
      </dgm:t>
    </dgm:pt>
  </dgm:ptLst>
  <dgm:cxnLst>
    <dgm:cxn modelId="{1A2000A9-6558-4416-9F7C-1597200DF30D}" type="presOf" srcId="{8336F149-5927-482A-AC33-1FC96B175903}" destId="{10BFF468-C176-4C89-B934-929FC1C8168A}" srcOrd="0" destOrd="0" presId="urn:microsoft.com/office/officeart/2005/8/layout/radial1"/>
    <dgm:cxn modelId="{C01539BF-549A-45C1-892C-9A6D6184DAEB}" srcId="{089D1F74-ED54-430D-AFDE-D8706873FC2E}" destId="{8336F149-5927-482A-AC33-1FC96B175903}" srcOrd="0" destOrd="0" parTransId="{C61F0040-D00F-4C66-ADA0-13312D0D5213}" sibTransId="{7F7AF4CF-4450-449A-BD6F-7A9147B7223B}"/>
    <dgm:cxn modelId="{F06C16B3-53F6-4DC6-9643-7B0D654DE930}" type="presOf" srcId="{089D1F74-ED54-430D-AFDE-D8706873FC2E}" destId="{D5782444-2A4C-44AE-847C-E37AEB39793E}" srcOrd="0" destOrd="0" presId="urn:microsoft.com/office/officeart/2005/8/layout/radial1"/>
    <dgm:cxn modelId="{5E68F6A8-8DB4-4780-8671-66D13606980F}" type="presParOf" srcId="{D5782444-2A4C-44AE-847C-E37AEB39793E}" destId="{10BFF468-C176-4C89-B934-929FC1C8168A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BFF468-C176-4C89-B934-929FC1C8168A}">
      <dsp:nvSpPr>
        <dsp:cNvPr id="0" name=""/>
        <dsp:cNvSpPr/>
      </dsp:nvSpPr>
      <dsp:spPr>
        <a:xfrm>
          <a:off x="0" y="85891"/>
          <a:ext cx="2457482" cy="2324794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S</a:t>
          </a:r>
          <a:r>
            <a:rPr lang="de-DE" sz="1700" kern="1200" dirty="0" err="1" smtClean="0">
              <a:solidFill>
                <a:schemeClr val="bg1"/>
              </a:solidFill>
            </a:rPr>
            <a:t>tockhausen</a:t>
          </a:r>
          <a:r>
            <a:rPr lang="de-DE" sz="1700" kern="1200" dirty="0" smtClean="0">
              <a:solidFill>
                <a:schemeClr val="bg1"/>
              </a:solidFill>
            </a:rPr>
            <a:t> Projektgesellschaft EuroProtection GmbH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0" y="85891"/>
        <a:ext cx="2457482" cy="2324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52CF7-A59D-4C90-9534-D0538F1120E6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C1FF6-1C0B-44CE-BA7C-02A88EDBB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69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02C7-AC41-48E4-A08B-08D08526D0F6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071-1F82-474B-85EF-29D1871E4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56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02C7-AC41-48E4-A08B-08D08526D0F6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071-1F82-474B-85EF-29D1871E4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38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02C7-AC41-48E4-A08B-08D08526D0F6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071-1F82-474B-85EF-29D1871E4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71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02C7-AC41-48E4-A08B-08D08526D0F6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071-1F82-474B-85EF-29D1871E4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55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02C7-AC41-48E4-A08B-08D08526D0F6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071-1F82-474B-85EF-29D1871E4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51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02C7-AC41-48E4-A08B-08D08526D0F6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071-1F82-474B-85EF-29D1871E4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98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02C7-AC41-48E4-A08B-08D08526D0F6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071-1F82-474B-85EF-29D1871E4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45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02C7-AC41-48E4-A08B-08D08526D0F6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071-1F82-474B-85EF-29D1871E4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53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02C7-AC41-48E4-A08B-08D08526D0F6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071-1F82-474B-85EF-29D1871E4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02C7-AC41-48E4-A08B-08D08526D0F6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071-1F82-474B-85EF-29D1871E4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50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02C7-AC41-48E4-A08B-08D08526D0F6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1071-1F82-474B-85EF-29D1871E4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18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02C7-AC41-48E4-A08B-08D08526D0F6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F1071-1F82-474B-85EF-29D1871E4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8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3669" y="1614410"/>
            <a:ext cx="8084791" cy="134626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Консорциум российско-немецких предприятий предлагает комплексное решение проектов, включая поставку новейших европейских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технологий,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строительство и привлечение инвестиций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8635" y="2960677"/>
            <a:ext cx="5845872" cy="3499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8236" y="127224"/>
            <a:ext cx="2700762" cy="682811"/>
          </a:xfrm>
          <a:prstGeom prst="rect">
            <a:avLst/>
          </a:prstGeom>
        </p:spPr>
      </p:pic>
      <p:cxnSp>
        <p:nvCxnSpPr>
          <p:cNvPr id="7" name="Gerade Verbindung 9"/>
          <p:cNvCxnSpPr/>
          <p:nvPr/>
        </p:nvCxnSpPr>
        <p:spPr>
          <a:xfrm>
            <a:off x="273132" y="836450"/>
            <a:ext cx="11765866" cy="2664"/>
          </a:xfrm>
          <a:prstGeom prst="line">
            <a:avLst/>
          </a:prstGeom>
          <a:noFill/>
          <a:ln w="6350" cap="flat" cmpd="sng" algn="ctr">
            <a:solidFill>
              <a:srgbClr val="8A8A8A">
                <a:alpha val="85882"/>
              </a:srgbClr>
            </a:solidFill>
            <a:prstDash val="soli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273132" y="812548"/>
            <a:ext cx="11765866" cy="0"/>
          </a:xfrm>
          <a:prstGeom prst="line">
            <a:avLst/>
          </a:prstGeom>
          <a:ln>
            <a:solidFill>
              <a:srgbClr val="7D9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/>
          <p:cNvSpPr txBox="1"/>
          <p:nvPr/>
        </p:nvSpPr>
        <p:spPr>
          <a:xfrm>
            <a:off x="5770055" y="204978"/>
            <a:ext cx="345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2"/>
                </a:solidFill>
              </a:rPr>
              <a:t>Приложение </a:t>
            </a:r>
            <a:r>
              <a:rPr lang="ru-RU" sz="1200" b="1" dirty="0" smtClean="0">
                <a:solidFill>
                  <a:schemeClr val="tx2"/>
                </a:solidFill>
              </a:rPr>
              <a:t>2</a:t>
            </a:r>
            <a:endParaRPr lang="ru-RU" sz="1200" b="1" dirty="0" smtClean="0">
              <a:solidFill>
                <a:schemeClr val="tx2"/>
              </a:solidFill>
            </a:endParaRPr>
          </a:p>
          <a:p>
            <a:pPr algn="r"/>
            <a:r>
              <a:rPr lang="ru-RU" sz="1200" b="1" dirty="0" smtClean="0">
                <a:solidFill>
                  <a:schemeClr val="tx2"/>
                </a:solidFill>
              </a:rPr>
              <a:t>к протоколу от 28.03.2016 № 1</a:t>
            </a:r>
          </a:p>
          <a:p>
            <a:pPr algn="r"/>
            <a:r>
              <a:rPr lang="ru-RU" sz="1200" b="1" dirty="0" smtClean="0">
                <a:solidFill>
                  <a:schemeClr val="tx2"/>
                </a:solidFill>
              </a:rPr>
              <a:t>заседания  Совета Фонда «АТР АЭС» </a:t>
            </a:r>
          </a:p>
        </p:txBody>
      </p:sp>
    </p:spTree>
    <p:extLst>
      <p:ext uri="{BB962C8B-B14F-4D97-AF65-F5344CB8AC3E}">
        <p14:creationId xmlns:p14="http://schemas.microsoft.com/office/powerpoint/2010/main" xmlns="" val="40249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8236" y="127224"/>
            <a:ext cx="2700762" cy="682811"/>
          </a:xfrm>
          <a:prstGeom prst="rect">
            <a:avLst/>
          </a:prstGeom>
        </p:spPr>
      </p:pic>
      <p:cxnSp>
        <p:nvCxnSpPr>
          <p:cNvPr id="7" name="Gerade Verbindung 9"/>
          <p:cNvCxnSpPr/>
          <p:nvPr/>
        </p:nvCxnSpPr>
        <p:spPr>
          <a:xfrm>
            <a:off x="273132" y="836450"/>
            <a:ext cx="11765866" cy="2664"/>
          </a:xfrm>
          <a:prstGeom prst="line">
            <a:avLst/>
          </a:prstGeom>
          <a:noFill/>
          <a:ln w="6350" cap="flat" cmpd="sng" algn="ctr">
            <a:solidFill>
              <a:srgbClr val="8A8A8A">
                <a:alpha val="85882"/>
              </a:srgbClr>
            </a:solidFill>
            <a:prstDash val="soli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273132" y="812548"/>
            <a:ext cx="11765866" cy="0"/>
          </a:xfrm>
          <a:prstGeom prst="line">
            <a:avLst/>
          </a:prstGeom>
          <a:ln>
            <a:solidFill>
              <a:srgbClr val="7D9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73132" y="898079"/>
            <a:ext cx="9991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FEPCM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высокотехнологичной теплицы, представленный российско-немецким консорциумом, в том числе компаниями с германской стороны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8706" y="1732357"/>
            <a:ext cx="861506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40000"/>
              </a:spcBef>
              <a:defRPr/>
            </a:pPr>
            <a:r>
              <a:rPr lang="ru-RU" sz="1600" b="1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lang="en-GB" sz="1600" b="1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600" b="1" dirty="0" err="1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ewtec</a:t>
            </a:r>
            <a:r>
              <a:rPr lang="en-GB" sz="1600" b="1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GmbH </a:t>
            </a:r>
            <a:r>
              <a:rPr lang="ru-RU" sz="1600" b="1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Берлине</a:t>
            </a:r>
            <a:r>
              <a:rPr lang="en-GB" sz="1600" b="1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39750" indent="-269875" eaLnBrk="0" hangingPunct="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подрядчик производства теплиц «под ключ»</a:t>
            </a:r>
            <a:endParaRPr lang="en-GB" sz="1600" dirty="0">
              <a:solidFill>
                <a:srgbClr val="2C85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269875" eaLnBrk="0" hangingPunct="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600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проектированию, закупкам, строительству и управлению (</a:t>
            </a:r>
            <a:r>
              <a:rPr lang="en-GB" sz="1600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EPCM</a:t>
            </a:r>
            <a:r>
              <a:rPr lang="ru-RU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100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ngineering, </a:t>
            </a:r>
            <a:r>
              <a:rPr lang="en-GB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100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rocurement, </a:t>
            </a:r>
            <a:r>
              <a:rPr lang="en-GB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100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onstruction &amp; </a:t>
            </a:r>
            <a:r>
              <a:rPr lang="en-GB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100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anagement</a:t>
            </a:r>
            <a:r>
              <a:rPr lang="en-GB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b="1" dirty="0">
              <a:solidFill>
                <a:srgbClr val="2C85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8706" y="2830654"/>
            <a:ext cx="92663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eaLnBrk="0" hangingPunct="0">
              <a:defRPr/>
            </a:pPr>
            <a:r>
              <a:rPr lang="ru-RU" sz="1600" b="1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sz="1600" b="1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de-DE" sz="1600" b="1" dirty="0" err="1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Steinbeis</a:t>
            </a:r>
            <a:r>
              <a:rPr lang="de-DE" sz="1600" b="1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GmbH</a:t>
            </a:r>
            <a:r>
              <a:rPr lang="de-DE" sz="1600" b="1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Берлине</a:t>
            </a:r>
            <a:r>
              <a:rPr lang="de-DE" sz="1600" b="1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539750" indent="-269875" eaLnBrk="0" hangingPunct="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исследованиям и разработкам тепличных технологий </a:t>
            </a:r>
            <a:endParaRPr lang="en-GB" sz="1600" dirty="0">
              <a:solidFill>
                <a:srgbClr val="2C85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269875" eaLnBrk="0" hangingPunct="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Консалтинговые отчеты и экспертные заключения</a:t>
            </a:r>
            <a:endParaRPr lang="en-GB" sz="1600" dirty="0">
              <a:solidFill>
                <a:srgbClr val="2C85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269875" eaLnBrk="0" hangingPunct="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«ноу-хау»</a:t>
            </a:r>
            <a:endParaRPr lang="en-GB" sz="1600" dirty="0">
              <a:solidFill>
                <a:srgbClr val="2C85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8706" y="4144396"/>
            <a:ext cx="952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eaLnBrk="0" hangingPunct="0">
              <a:defRPr/>
            </a:pPr>
            <a:r>
              <a:rPr lang="ru-RU" sz="1600" b="1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lang="de-DE" sz="1600" b="1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GEFOMA </a:t>
            </a:r>
            <a:r>
              <a:rPr lang="en-US" sz="1600" b="1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GmbH </a:t>
            </a:r>
            <a:r>
              <a:rPr lang="ru-RU" sz="1600" b="1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Гросберен</a:t>
            </a:r>
            <a:r>
              <a:rPr lang="ru-RU" sz="1600" b="1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lang="en-US" sz="1600" b="1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Берлина</a:t>
            </a:r>
            <a:r>
              <a:rPr lang="de-DE" sz="1600" b="1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600" b="1" dirty="0">
              <a:solidFill>
                <a:srgbClr val="2C85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269875" eaLnBrk="0" hangingPunct="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Независимый проектировщик и разработчик</a:t>
            </a:r>
            <a:endParaRPr lang="en-GB" sz="1600" dirty="0">
              <a:solidFill>
                <a:srgbClr val="2C85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269875" eaLnBrk="0" hangingPunct="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Специализируется в сфере планирования и проектирования теплиц</a:t>
            </a:r>
            <a:endParaRPr lang="en-GB" sz="1600" dirty="0">
              <a:solidFill>
                <a:srgbClr val="2C85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8706" y="5139669"/>
            <a:ext cx="94322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eaLnBrk="0" hangingPunct="0">
              <a:defRPr/>
            </a:pPr>
            <a:r>
              <a:rPr lang="ru-RU" sz="1600" b="1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Фирма </a:t>
            </a:r>
            <a:r>
              <a:rPr lang="en-US" sz="1600" b="1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Stockhausen </a:t>
            </a:r>
            <a:r>
              <a:rPr lang="de-DE" sz="1600" b="1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en-US" sz="1600" b="1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 </a:t>
            </a:r>
            <a:r>
              <a:rPr lang="ru-RU" sz="1600" b="1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Крефельде</a:t>
            </a:r>
            <a:endParaRPr lang="ru-RU" sz="1600" b="1" dirty="0">
              <a:solidFill>
                <a:srgbClr val="2C85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indent="-265113" eaLnBrk="0" hangingPunct="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«под ключ» проектирования, строительства и эксплуатации тепличных комплексов с учетом норм и правил российского законодательства</a:t>
            </a:r>
            <a:endParaRPr lang="ru-RU" sz="1600" b="1" dirty="0">
              <a:solidFill>
                <a:srgbClr val="2C85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indent="-265113" eaLnBrk="0" hangingPunct="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разработка оптимальных схем </a:t>
            </a:r>
            <a:r>
              <a:rPr lang="ru-RU" sz="1600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</a:t>
            </a:r>
            <a:r>
              <a:rPr lang="ru-RU" sz="1600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</a:t>
            </a:r>
          </a:p>
          <a:p>
            <a:pPr marL="530225" indent="-265113" eaLnBrk="0" hangingPunct="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2C85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контроля над реализацией проектов, взаимодействие между российской и германской сторонами </a:t>
            </a:r>
            <a:endParaRPr lang="en-GB" sz="1600" dirty="0">
              <a:solidFill>
                <a:srgbClr val="2C85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 smtClean="0">
              <a:solidFill>
                <a:srgbClr val="2C85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 smtClean="0">
              <a:solidFill>
                <a:srgbClr val="2C85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768" y="1556792"/>
            <a:ext cx="1603282" cy="7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75" y="2996952"/>
            <a:ext cx="1600936" cy="40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984" y="4365104"/>
            <a:ext cx="1628369" cy="44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177" y="5303015"/>
            <a:ext cx="1993718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19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8236" y="127224"/>
            <a:ext cx="2700762" cy="682811"/>
          </a:xfrm>
          <a:prstGeom prst="rect">
            <a:avLst/>
          </a:prstGeom>
        </p:spPr>
      </p:pic>
      <p:cxnSp>
        <p:nvCxnSpPr>
          <p:cNvPr id="7" name="Gerade Verbindung 9"/>
          <p:cNvCxnSpPr/>
          <p:nvPr/>
        </p:nvCxnSpPr>
        <p:spPr>
          <a:xfrm>
            <a:off x="273132" y="836450"/>
            <a:ext cx="11765866" cy="2664"/>
          </a:xfrm>
          <a:prstGeom prst="line">
            <a:avLst/>
          </a:prstGeom>
          <a:noFill/>
          <a:ln w="6350" cap="flat" cmpd="sng" algn="ctr">
            <a:solidFill>
              <a:srgbClr val="8A8A8A">
                <a:alpha val="85882"/>
              </a:srgbClr>
            </a:solidFill>
            <a:prstDash val="soli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273132" y="812548"/>
            <a:ext cx="11765866" cy="0"/>
          </a:xfrm>
          <a:prstGeom prst="line">
            <a:avLst/>
          </a:prstGeom>
          <a:ln>
            <a:solidFill>
              <a:srgbClr val="7D9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2"/>
          <p:cNvSpPr txBox="1">
            <a:spLocks/>
          </p:cNvSpPr>
          <p:nvPr/>
        </p:nvSpPr>
        <p:spPr>
          <a:xfrm>
            <a:off x="273132" y="863015"/>
            <a:ext cx="9534256" cy="5755422"/>
          </a:xfrm>
          <a:prstGeom prst="rect">
            <a:avLst/>
          </a:prstGeom>
          <a:solidFill>
            <a:sysClr val="window" lastClr="FFFFFF"/>
          </a:solidFill>
          <a:effectLst>
            <a:softEdge rad="304800"/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эффективность посредством передовой технологии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marR="0" lvl="0" indent="-3619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marR="0" lvl="0" indent="-3619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энергоэффективность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marR="0" lvl="0" indent="-3619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эффективных энергосберегающих экранов и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marR="0" lvl="0" indent="-3619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закрытых воздушных систем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marR="0" lvl="0" indent="-3619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marR="0" lvl="0" indent="-3619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питательных веществ на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marR="0" lvl="0" indent="-3619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специально разработанного электролитического метода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обеззараживания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повторного использования дренажной воды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marR="0" lvl="0" indent="-3619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теплиц без сточных вод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marR="0" lvl="0" indent="-3619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3.3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анитарно-гигиенических технологий</a:t>
            </a:r>
          </a:p>
          <a:p>
            <a:pPr marL="631825" marR="0" lvl="0" indent="-3619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против стойких бактерий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вирусов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грибов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marR="0" lvl="0" indent="-3619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лучшего качества и количества товарной продукции, являющаяся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«ноу-хау» консорциума</a:t>
            </a:r>
          </a:p>
          <a:p>
            <a:pPr marL="631825" marR="0" lvl="0" indent="-3619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marR="0" lvl="0" indent="-3619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3.4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Говорящие растения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 –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Фитомониторинг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marR="0" lvl="0" indent="-3619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процесс фотосинтеза для климат-контроля теплицы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 конструкции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суровой зимы в России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69875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3.6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освещение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85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постоянной высокой производительности в темное время суток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C85B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90872" y="32698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аспекты нашей передовой технологии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4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8236" y="127224"/>
            <a:ext cx="2700762" cy="68281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73132" y="812548"/>
            <a:ext cx="11765866" cy="0"/>
          </a:xfrm>
          <a:prstGeom prst="line">
            <a:avLst/>
          </a:prstGeom>
          <a:ln>
            <a:solidFill>
              <a:srgbClr val="7D9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3132" y="835183"/>
            <a:ext cx="11765866" cy="0"/>
          </a:xfrm>
          <a:prstGeom prst="line">
            <a:avLst/>
          </a:prstGeom>
          <a:ln>
            <a:solidFill>
              <a:srgbClr val="7D9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65872" y="3194487"/>
            <a:ext cx="4887364" cy="324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281" y="1624884"/>
            <a:ext cx="4722330" cy="35440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1016000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ведется активная работа по подготовке строительства двух тепличных комплексов  площадью 50 га на территории Ростовской и Псковской областей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9300" y="302258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проекты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96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7846061"/>
              </p:ext>
            </p:extLst>
          </p:nvPr>
        </p:nvGraphicFramePr>
        <p:xfrm>
          <a:off x="4788815" y="2862431"/>
          <a:ext cx="2459887" cy="2410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889653" y="3671730"/>
            <a:ext cx="2232248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</a:rPr>
              <a:t>Переработка твердых бытовых отходов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01285" y="3808816"/>
            <a:ext cx="2232248" cy="9640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white"/>
                </a:solidFill>
              </a:rPr>
              <a:t>Расчистка и переработка иловых карт (рекультивация)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00056" y="5653077"/>
            <a:ext cx="2232248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</a:rPr>
              <a:t>Водоподготовка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1698" y="5669191"/>
            <a:ext cx="2232248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</a:rPr>
              <a:t>Ремонт и санация трубопроводов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66692" y="2365378"/>
            <a:ext cx="2232248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</a:rPr>
              <a:t>Очистка </a:t>
            </a:r>
          </a:p>
          <a:p>
            <a:pPr algn="ctr"/>
            <a:r>
              <a:rPr lang="ru-RU" sz="1600" b="1" dirty="0">
                <a:solidFill>
                  <a:prstClr val="white"/>
                </a:solidFill>
              </a:rPr>
              <a:t>рек и водоемов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41551" y="2100276"/>
            <a:ext cx="2232248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</a:rPr>
              <a:t>Переработка сточных вод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95438" y="1450757"/>
            <a:ext cx="2232248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</a:rPr>
              <a:t>Энергоаудит</a:t>
            </a:r>
          </a:p>
        </p:txBody>
      </p:sp>
      <p:sp>
        <p:nvSpPr>
          <p:cNvPr id="10" name="Стрелка вправо 9"/>
          <p:cNvSpPr/>
          <p:nvPr/>
        </p:nvSpPr>
        <p:spPr>
          <a:xfrm rot="13086159">
            <a:off x="4358579" y="3122744"/>
            <a:ext cx="512548" cy="30360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3411854">
            <a:off x="6871412" y="5203697"/>
            <a:ext cx="512548" cy="30360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329003" y="3989490"/>
            <a:ext cx="512548" cy="30360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9720438">
            <a:off x="6999436" y="3048995"/>
            <a:ext cx="512548" cy="30360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5725316" y="2448179"/>
            <a:ext cx="512548" cy="30360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4208106" y="4139030"/>
            <a:ext cx="512548" cy="30360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7764039">
            <a:off x="4620891" y="5223003"/>
            <a:ext cx="512548" cy="30360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131" y="127224"/>
            <a:ext cx="88529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FEPCM –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виды деятельности, реализуемые российско- немецким консорциумом, помимо тепличных комплексов, в лице</a:t>
            </a:r>
          </a:p>
          <a:p>
            <a:endParaRPr lang="ru-RU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38236" y="127224"/>
            <a:ext cx="2700762" cy="682811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73132" y="812548"/>
            <a:ext cx="11765866" cy="0"/>
          </a:xfrm>
          <a:prstGeom prst="line">
            <a:avLst/>
          </a:prstGeom>
          <a:ln>
            <a:solidFill>
              <a:srgbClr val="7D9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4705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</TotalTime>
  <Words>214</Words>
  <Application>Microsoft Office PowerPoint</Application>
  <PresentationFormat>Произвольный</PresentationFormat>
  <Paragraphs>53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Консорциум российско-немецких предприятий предлагает комплексное решение проектов, включая поставку новейших европейских технологий, оборудования, строительство и привлечение инвестиций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тепличного комплекса для выращивания овощных культур  (томаты, огурцы и болгарский перец)</dc:title>
  <dc:creator>ler</dc:creator>
  <cp:lastModifiedBy>urova-ov</cp:lastModifiedBy>
  <cp:revision>177</cp:revision>
  <cp:lastPrinted>2016-02-24T11:03:46Z</cp:lastPrinted>
  <dcterms:created xsi:type="dcterms:W3CDTF">2015-12-24T10:22:25Z</dcterms:created>
  <dcterms:modified xsi:type="dcterms:W3CDTF">2016-04-01T07:09:12Z</dcterms:modified>
</cp:coreProperties>
</file>