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36"/>
  </p:notesMasterIdLst>
  <p:handoutMasterIdLst>
    <p:handoutMasterId r:id="rId37"/>
  </p:handoutMasterIdLst>
  <p:sldIdLst>
    <p:sldId id="256" r:id="rId2"/>
    <p:sldId id="257" r:id="rId3"/>
    <p:sldId id="685" r:id="rId4"/>
    <p:sldId id="731" r:id="rId5"/>
    <p:sldId id="732" r:id="rId6"/>
    <p:sldId id="733" r:id="rId7"/>
    <p:sldId id="734" r:id="rId8"/>
    <p:sldId id="735" r:id="rId9"/>
    <p:sldId id="736" r:id="rId10"/>
    <p:sldId id="737" r:id="rId11"/>
    <p:sldId id="738" r:id="rId12"/>
    <p:sldId id="739" r:id="rId13"/>
    <p:sldId id="740" r:id="rId14"/>
    <p:sldId id="741" r:id="rId15"/>
    <p:sldId id="742" r:id="rId16"/>
    <p:sldId id="743" r:id="rId17"/>
    <p:sldId id="715" r:id="rId18"/>
    <p:sldId id="705" r:id="rId19"/>
    <p:sldId id="716" r:id="rId20"/>
    <p:sldId id="728" r:id="rId21"/>
    <p:sldId id="729" r:id="rId22"/>
    <p:sldId id="730" r:id="rId23"/>
    <p:sldId id="744" r:id="rId24"/>
    <p:sldId id="745" r:id="rId25"/>
    <p:sldId id="746" r:id="rId26"/>
    <p:sldId id="748" r:id="rId27"/>
    <p:sldId id="749" r:id="rId28"/>
    <p:sldId id="750" r:id="rId29"/>
    <p:sldId id="751" r:id="rId30"/>
    <p:sldId id="752" r:id="rId31"/>
    <p:sldId id="753" r:id="rId32"/>
    <p:sldId id="754" r:id="rId33"/>
    <p:sldId id="755" r:id="rId34"/>
    <p:sldId id="756" r:id="rId3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269D01E-BC32-4049-B463-5C60D7B0CCD2}" styleName="Стиль из темы 2 - акцент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1" autoAdjust="0"/>
    <p:restoredTop sz="95396" autoAdjust="0"/>
  </p:normalViewPr>
  <p:slideViewPr>
    <p:cSldViewPr>
      <p:cViewPr varScale="1">
        <p:scale>
          <a:sx n="111" d="100"/>
          <a:sy n="111" d="100"/>
        </p:scale>
        <p:origin x="161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0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-2748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7791D64-34FF-4642-BA59-B8D721DDC1B5}" type="datetimeFigureOut">
              <a:rPr lang="ru-RU"/>
              <a:pPr>
                <a:defRPr/>
              </a:pPr>
              <a:t>07.06.2016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4C481E4-CAFD-4FDC-9030-62F512AB434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31934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6E8A4D6-7B93-4678-B674-7419803C8445}" type="datetimeFigureOut">
              <a:rPr lang="ru-RU"/>
              <a:pPr>
                <a:defRPr/>
              </a:pPr>
              <a:t>07.06.2016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13EC32A-AA68-4995-A2BF-94D58D1A6C1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8827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1638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E9B97F-6B78-4269-BE1A-529AF5C92281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3300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C7C557-4010-4893-894A-C6D0ABE0A426}" type="datetimeFigureOut">
              <a:rPr lang="ru-RU"/>
              <a:pPr>
                <a:defRPr/>
              </a:pPr>
              <a:t>07.06.2016</a:t>
            </a:fld>
            <a:endParaRPr lang="ru-RU" dirty="0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BDB726-DFAB-4122-B9BC-B8845DF7D09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64F16A-E3A1-4A77-9B52-E72B643249A1}" type="datetimeFigureOut">
              <a:rPr lang="ru-RU"/>
              <a:pPr>
                <a:defRPr/>
              </a:pPr>
              <a:t>07.06.2016</a:t>
            </a:fld>
            <a:endParaRPr lang="ru-RU" dirty="0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26829C-D230-4707-B9C7-51F03374EDC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708F0A-90B1-46A1-8FC4-86788E90604F}" type="datetimeFigureOut">
              <a:rPr lang="ru-RU"/>
              <a:pPr>
                <a:defRPr/>
              </a:pPr>
              <a:t>07.06.2016</a:t>
            </a:fld>
            <a:endParaRPr lang="ru-RU" dirty="0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A9EAD8-4D15-49C5-A5DF-86261446F42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D4FBA0-427A-41D4-9F34-F5035E881183}" type="datetimeFigureOut">
              <a:rPr lang="ru-RU"/>
              <a:pPr>
                <a:defRPr/>
              </a:pPr>
              <a:t>07.06.2016</a:t>
            </a:fld>
            <a:endParaRPr lang="ru-RU" dirty="0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E8B754-00CA-4695-8AD6-F029E935E2A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983E6-EF1F-42EB-AA53-88F1AF1C2C7E}" type="datetimeFigureOut">
              <a:rPr lang="ru-RU"/>
              <a:pPr>
                <a:defRPr/>
              </a:pPr>
              <a:t>07.06.2016</a:t>
            </a:fld>
            <a:endParaRPr lang="ru-RU" dirty="0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27A4F3-CF15-49C9-A3BC-F44F137EC8D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2903D0-A13D-4529-84CF-A2720E2A9527}" type="datetimeFigureOut">
              <a:rPr lang="ru-RU"/>
              <a:pPr>
                <a:defRPr/>
              </a:pPr>
              <a:t>07.06.2016</a:t>
            </a:fld>
            <a:endParaRPr lang="ru-RU" dirty="0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224E47-2FEF-47AA-A282-F1CBC7DFE91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F4EF52-776A-4019-9A64-2FC7198A2A2E}" type="datetimeFigureOut">
              <a:rPr lang="ru-RU"/>
              <a:pPr>
                <a:defRPr/>
              </a:pPr>
              <a:t>07.06.2016</a:t>
            </a:fld>
            <a:endParaRPr lang="ru-RU" dirty="0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741D49-C5E1-4EB3-ADB1-A90C6EB5DF9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0B2519-B9E9-44C2-BC8B-38D542D7BC09}" type="datetimeFigureOut">
              <a:rPr lang="ru-RU"/>
              <a:pPr>
                <a:defRPr/>
              </a:pPr>
              <a:t>07.06.2016</a:t>
            </a:fld>
            <a:endParaRPr lang="ru-RU" dirty="0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73534F-A831-46D6-972D-13863B23DA2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959522-DD2F-4D86-B13F-B96B23E7431F}" type="datetimeFigureOut">
              <a:rPr lang="ru-RU"/>
              <a:pPr>
                <a:defRPr/>
              </a:pPr>
              <a:t>07.06.2016</a:t>
            </a:fld>
            <a:endParaRPr lang="ru-RU" dirty="0"/>
          </a:p>
        </p:txBody>
      </p:sp>
      <p:sp>
        <p:nvSpPr>
          <p:cNvPr id="3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08A1A-FF5A-4C7B-9144-456C4FD30DD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A53BB2-9002-4966-BF50-37BC84C1EC1C}" type="datetimeFigureOut">
              <a:rPr lang="ru-RU"/>
              <a:pPr>
                <a:defRPr/>
              </a:pPr>
              <a:t>07.06.2016</a:t>
            </a:fld>
            <a:endParaRPr lang="ru-RU" dirty="0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76072E-EF59-40F4-B95B-C53618C0393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A106E-D684-4FAC-A393-22C7E31EB82A}" type="datetimeFigureOut">
              <a:rPr lang="ru-RU"/>
              <a:pPr>
                <a:defRPr/>
              </a:pPr>
              <a:t>07.06.2016</a:t>
            </a:fld>
            <a:endParaRPr lang="ru-RU" dirty="0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9CCD5B-3C3F-4484-B35B-09D403741F2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029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7E8853A-7F11-4727-A9A8-34659C57690E}" type="datetimeFigureOut">
              <a:rPr lang="ru-RU"/>
              <a:pPr>
                <a:defRPr/>
              </a:pPr>
              <a:t>07.06.2016</a:t>
            </a:fld>
            <a:endParaRPr lang="ru-RU" dirty="0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DC303AE-B0A0-4578-A806-DA5D1298F2E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79" r:id="rId4"/>
    <p:sldLayoutId id="2147483783" r:id="rId5"/>
    <p:sldLayoutId id="2147483778" r:id="rId6"/>
    <p:sldLayoutId id="2147483777" r:id="rId7"/>
    <p:sldLayoutId id="2147483784" r:id="rId8"/>
    <p:sldLayoutId id="2147483776" r:id="rId9"/>
    <p:sldLayoutId id="2147483775" r:id="rId10"/>
    <p:sldLayoutId id="2147483774" r:id="rId11"/>
  </p:sldLayoutIdLst>
  <p:transition spd="slow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1">
                <a:lumMod val="60000"/>
                <a:lumOff val="40000"/>
                <a:alpha val="0"/>
              </a:schemeClr>
            </a:gs>
            <a:gs pos="100000">
              <a:srgbClr val="21D6E0"/>
            </a:gs>
            <a:gs pos="75000">
              <a:schemeClr val="bg2">
                <a:lumMod val="75000"/>
              </a:schemeClr>
            </a:gs>
            <a:gs pos="92000">
              <a:schemeClr val="bg2">
                <a:lumMod val="75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685800" y="1071546"/>
            <a:ext cx="7772400" cy="428628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1200" b="1" dirty="0" smtClean="0">
                <a:solidFill>
                  <a:schemeClr val="tx1"/>
                </a:solidFill>
                <a:latin typeface="DejaVu Serif" pitchFamily="18" charset="0"/>
                <a:ea typeface="DejaVu Serif" pitchFamily="18" charset="0"/>
              </a:rPr>
              <a:t>Муниципальное образование</a:t>
            </a:r>
            <a:br>
              <a:rPr lang="ru-RU" sz="1200" b="1" dirty="0" smtClean="0">
                <a:solidFill>
                  <a:schemeClr val="tx1"/>
                </a:solidFill>
                <a:latin typeface="DejaVu Serif" pitchFamily="18" charset="0"/>
                <a:ea typeface="DejaVu Serif" pitchFamily="18" charset="0"/>
              </a:rPr>
            </a:br>
            <a:r>
              <a:rPr lang="ru-RU" sz="1200" b="1" dirty="0" smtClean="0">
                <a:solidFill>
                  <a:schemeClr val="tx1"/>
                </a:solidFill>
                <a:latin typeface="DejaVu Serif" pitchFamily="18" charset="0"/>
                <a:ea typeface="DejaVu Serif" pitchFamily="18" charset="0"/>
              </a:rPr>
              <a:t>«городской округ заречный»</a:t>
            </a:r>
            <a:endParaRPr lang="ru-RU" sz="1200" b="1" dirty="0">
              <a:solidFill>
                <a:schemeClr val="tx1"/>
              </a:solidFill>
              <a:latin typeface="DejaVu Serif" pitchFamily="18" charset="0"/>
              <a:ea typeface="DejaVu Serif" pitchFamily="18" charset="0"/>
            </a:endParaRPr>
          </a:p>
        </p:txBody>
      </p:sp>
      <p:pic>
        <p:nvPicPr>
          <p:cNvPr id="15363" name="Рисунок 3" descr="Герб_Заречного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0"/>
            <a:ext cx="857256" cy="10715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500034" y="1285860"/>
            <a:ext cx="8215370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ru-RU" sz="3600" b="1" i="1" dirty="0" smtClean="0">
              <a:solidFill>
                <a:srgbClr val="0066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spcBef>
                <a:spcPts val="0"/>
              </a:spcBef>
              <a:defRPr/>
            </a:pPr>
            <a:endParaRPr lang="ru-RU" sz="3600" b="1" i="1" dirty="0" smtClean="0">
              <a:solidFill>
                <a:srgbClr val="0066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spcBef>
                <a:spcPts val="0"/>
              </a:spcBef>
              <a:defRPr/>
            </a:pPr>
            <a:r>
              <a:rPr lang="ru-RU" sz="36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ПРИНЦИПЫ СТРАТЕГИЧЕСКОГО ПЛАНИРОВАНИЯ </a:t>
            </a:r>
            <a:r>
              <a:rPr lang="ru-RU" sz="3600" b="1" i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РАЗВИТИЯ МУНИЦИПАЛЬНОГО ОБРАЗОВАНИЯ </a:t>
            </a:r>
          </a:p>
          <a:p>
            <a:pPr algn="ctr">
              <a:spcBef>
                <a:spcPct val="50000"/>
              </a:spcBef>
              <a:defRPr/>
            </a:pPr>
            <a:r>
              <a:rPr lang="ru-RU" sz="36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</a:t>
            </a:r>
          </a:p>
          <a:p>
            <a:pPr algn="ctr">
              <a:spcBef>
                <a:spcPct val="50000"/>
              </a:spcBef>
              <a:defRPr/>
            </a:pPr>
            <a:endParaRPr lang="ru-RU" sz="3600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571472" y="5286388"/>
            <a:ext cx="792003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3200" b="1" i="1" dirty="0" smtClean="0">
                <a:latin typeface="Cambria" pitchFamily="18" charset="0"/>
                <a:cs typeface="Segoe UI" pitchFamily="34" charset="0"/>
              </a:rPr>
              <a:t>Ланских В.Н.</a:t>
            </a:r>
          </a:p>
          <a:p>
            <a:pPr>
              <a:spcBef>
                <a:spcPct val="50000"/>
              </a:spcBef>
              <a:defRPr/>
            </a:pPr>
            <a:r>
              <a:rPr lang="ru-RU" sz="3200" b="1" i="1" dirty="0" smtClean="0">
                <a:latin typeface="Cambria" pitchFamily="18" charset="0"/>
                <a:cs typeface="Segoe UI" pitchFamily="34" charset="0"/>
              </a:rPr>
              <a:t>Глава городского округа  Заречный</a:t>
            </a:r>
            <a:endParaRPr lang="ru-RU" sz="3200" b="1" i="1" dirty="0">
              <a:latin typeface="Cambria" pitchFamily="18" charset="0"/>
              <a:cs typeface="Segoe UI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0"/>
            <a:ext cx="7615262" cy="1126478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000" b="1" i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ru-RU" sz="2000" b="1" cap="none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Пример: распределение по уровням контроля показателей реализации Стратегической программы «Образованные города»</a:t>
            </a:r>
            <a:endParaRPr lang="ru-RU" sz="2000" b="1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+mn-lt"/>
            </a:endParaRPr>
          </a:p>
        </p:txBody>
      </p:sp>
      <p:pic>
        <p:nvPicPr>
          <p:cNvPr id="4" name="Рисунок 3" descr="Герб_Заречного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57256" cy="10715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4F4F4"/>
              </a:clrFrom>
              <a:clrTo>
                <a:srgbClr val="F4F4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52" b="-9552"/>
          <a:stretch/>
        </p:blipFill>
        <p:spPr>
          <a:xfrm>
            <a:off x="-36512" y="1296000"/>
            <a:ext cx="9144000" cy="646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5788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0"/>
            <a:ext cx="7615262" cy="1126478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000" b="1" i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ru-RU" sz="2000" b="1" cap="none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Примерная система стратегических направлений развития агломерации</a:t>
            </a:r>
            <a:endParaRPr lang="ru-RU" sz="2000" b="1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+mn-lt"/>
            </a:endParaRPr>
          </a:p>
        </p:txBody>
      </p:sp>
      <p:pic>
        <p:nvPicPr>
          <p:cNvPr id="4" name="Рисунок 3" descr="Герб_Заречного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57256" cy="10715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EEEDF2"/>
              </a:clrFrom>
              <a:clrTo>
                <a:srgbClr val="EEED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30" b="-19930"/>
          <a:stretch/>
        </p:blipFill>
        <p:spPr>
          <a:xfrm>
            <a:off x="-828600" y="1296000"/>
            <a:ext cx="10513168" cy="7434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7668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0"/>
            <a:ext cx="7615262" cy="1126478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000" b="1" i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ru-RU" sz="2000" b="1" cap="none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Структура Стратегии социально-экономического развития агломерации</a:t>
            </a:r>
            <a:endParaRPr lang="ru-RU" sz="2000" b="1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+mn-lt"/>
            </a:endParaRPr>
          </a:p>
        </p:txBody>
      </p:sp>
      <p:pic>
        <p:nvPicPr>
          <p:cNvPr id="4" name="Рисунок 3" descr="Герб_Заречного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57256" cy="10715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21" b="-17021"/>
          <a:stretch/>
        </p:blipFill>
        <p:spPr>
          <a:xfrm>
            <a:off x="0" y="1296000"/>
            <a:ext cx="9144000" cy="646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8907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0"/>
            <a:ext cx="7615262" cy="1126478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000" b="1" i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ru-RU" sz="2000" b="1" cap="none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Взаимосвязь документов стратегического и градостроительного планирования</a:t>
            </a:r>
            <a:endParaRPr lang="ru-RU" sz="2000" b="1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+mn-lt"/>
            </a:endParaRPr>
          </a:p>
        </p:txBody>
      </p:sp>
      <p:pic>
        <p:nvPicPr>
          <p:cNvPr id="4" name="Рисунок 3" descr="Герб_Заречного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57256" cy="10715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1F0F5"/>
              </a:clrFrom>
              <a:clrTo>
                <a:srgbClr val="F1F0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96" b="-19696"/>
          <a:stretch/>
        </p:blipFill>
        <p:spPr>
          <a:xfrm>
            <a:off x="-396552" y="1584000"/>
            <a:ext cx="9765200" cy="731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3741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0"/>
            <a:ext cx="7615262" cy="1126478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000" b="1" cap="none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Система взаимосвязи целей-задач-показателей и разработки Стратегий</a:t>
            </a:r>
            <a:endParaRPr lang="ru-RU" sz="2000" b="1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+mn-lt"/>
            </a:endParaRPr>
          </a:p>
        </p:txBody>
      </p:sp>
      <p:pic>
        <p:nvPicPr>
          <p:cNvPr id="4" name="Рисунок 3" descr="Герб_Заречного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57256" cy="10715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06" b="-11006"/>
          <a:stretch/>
        </p:blipFill>
        <p:spPr>
          <a:xfrm>
            <a:off x="-1542" y="1188000"/>
            <a:ext cx="9144000" cy="646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8231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0"/>
            <a:ext cx="7615262" cy="1126478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000" b="1" cap="none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Принципиальная структура Стратегии</a:t>
            </a:r>
            <a:endParaRPr lang="ru-RU" sz="2000" b="1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+mn-lt"/>
            </a:endParaRPr>
          </a:p>
        </p:txBody>
      </p:sp>
      <p:pic>
        <p:nvPicPr>
          <p:cNvPr id="4" name="Рисунок 3" descr="Герб_Заречного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57256" cy="10715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04" b="-14904"/>
          <a:stretch/>
        </p:blipFill>
        <p:spPr>
          <a:xfrm>
            <a:off x="0" y="1800000"/>
            <a:ext cx="9144000" cy="646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8295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0"/>
            <a:ext cx="7615262" cy="1126478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000" b="1" cap="none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Показатели качества жизни как основной критерий оценки деятельности власти и реализации Стратегии</a:t>
            </a:r>
            <a:endParaRPr lang="ru-RU" sz="2000" b="1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+mn-lt"/>
            </a:endParaRPr>
          </a:p>
        </p:txBody>
      </p:sp>
      <p:pic>
        <p:nvPicPr>
          <p:cNvPr id="4" name="Рисунок 3" descr="Герб_Заречного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57256" cy="10715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27" b="-18027"/>
          <a:stretch/>
        </p:blipFill>
        <p:spPr>
          <a:xfrm>
            <a:off x="-252536" y="1836000"/>
            <a:ext cx="9529514" cy="673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6753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2620"/>
            <a:ext cx="9144000" cy="608538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4587398"/>
            <a:ext cx="7615262" cy="2225978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b="1" cap="none" dirty="0">
                <a:solidFill>
                  <a:schemeClr val="tx1"/>
                </a:solidFill>
                <a:effectLst/>
              </a:rPr>
              <a:t>СТРАТЕГИЧЕСКИЙ ПЛАН РАЗВИТИЯ МУНИЦИПАЛЬНОГО ОБРАЗОВАНИЯ </a:t>
            </a:r>
            <a:br>
              <a:rPr lang="ru-RU" sz="2800" b="1" cap="none" dirty="0">
                <a:solidFill>
                  <a:schemeClr val="tx1"/>
                </a:solidFill>
                <a:effectLst/>
              </a:rPr>
            </a:br>
            <a:r>
              <a:rPr lang="ru-RU" sz="2800" b="1" cap="none" dirty="0">
                <a:solidFill>
                  <a:schemeClr val="tx1"/>
                </a:solidFill>
                <a:effectLst/>
              </a:rPr>
              <a:t>«ГОРОДСКОЙ ОКРУГ ЗАРЕЧНЫЙ»</a:t>
            </a:r>
            <a:br>
              <a:rPr lang="ru-RU" sz="2800" b="1" cap="none" dirty="0">
                <a:solidFill>
                  <a:schemeClr val="tx1"/>
                </a:solidFill>
                <a:effectLst/>
              </a:rPr>
            </a:br>
            <a:r>
              <a:rPr lang="ru-RU" sz="2800" b="1" cap="none" dirty="0">
                <a:solidFill>
                  <a:schemeClr val="tx1"/>
                </a:solidFill>
                <a:effectLst/>
              </a:rPr>
              <a:t>НА ПЕРИОД ДО 2030 ГОДА</a:t>
            </a:r>
          </a:p>
        </p:txBody>
      </p:sp>
      <p:pic>
        <p:nvPicPr>
          <p:cNvPr id="4" name="Рисунок 3" descr="Герб_Заречного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06587" y="44624"/>
            <a:ext cx="857256" cy="10715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516947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214290"/>
            <a:ext cx="7615262" cy="785818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000" b="1" i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ru-RU" sz="2800" b="1" cap="none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Введение</a:t>
            </a:r>
            <a:endParaRPr lang="ru-RU" sz="3000" b="1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+mn-lt"/>
            </a:endParaRPr>
          </a:p>
        </p:txBody>
      </p:sp>
      <p:pic>
        <p:nvPicPr>
          <p:cNvPr id="4" name="Рисунок 3" descr="Герб_Заречного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57256" cy="10715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467544" y="1556792"/>
            <a:ext cx="821925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«Стратегия социально – экономического развития городского округа Заречный на период до 2020 года» (далее – Стратегия) была разработана в 2009 году администрацией городского округа при участии мнения общественности, рассмотрена и утверждена решением Думы </a:t>
            </a:r>
            <a:r>
              <a:rPr lang="ru-RU" sz="2400" dirty="0" smtClean="0"/>
              <a:t>городского </a:t>
            </a:r>
            <a:r>
              <a:rPr lang="ru-RU" sz="2400" dirty="0"/>
              <a:t>округа Заречный № 81–Р от 28.05.2009 года</a:t>
            </a:r>
            <a:r>
              <a:rPr lang="ru-RU" sz="2400" dirty="0" smtClean="0"/>
              <a:t>.</a:t>
            </a:r>
          </a:p>
          <a:p>
            <a:r>
              <a:rPr lang="ru-RU" sz="2400" dirty="0" smtClean="0"/>
              <a:t>На сегодняшний день устарела и не соответствует целям и задачам сегодняшнего дня.</a:t>
            </a:r>
          </a:p>
          <a:p>
            <a:endParaRPr lang="ru-RU" sz="2400" dirty="0" smtClean="0"/>
          </a:p>
          <a:p>
            <a:r>
              <a:rPr lang="ru-RU" sz="2400" dirty="0" smtClean="0">
                <a:solidFill>
                  <a:srgbClr val="FF0000"/>
                </a:solidFill>
              </a:rPr>
              <a:t>Стратегический </a:t>
            </a:r>
            <a:r>
              <a:rPr lang="ru-RU" sz="2400" dirty="0">
                <a:solidFill>
                  <a:srgbClr val="FF0000"/>
                </a:solidFill>
              </a:rPr>
              <a:t>план развития муниципального образования «Городской округ </a:t>
            </a:r>
            <a:r>
              <a:rPr lang="ru-RU" sz="2400" dirty="0" smtClean="0">
                <a:solidFill>
                  <a:srgbClr val="FF0000"/>
                </a:solidFill>
              </a:rPr>
              <a:t>Заречный</a:t>
            </a:r>
            <a:r>
              <a:rPr lang="ru-RU" sz="2400" dirty="0">
                <a:solidFill>
                  <a:srgbClr val="FF0000"/>
                </a:solidFill>
              </a:rPr>
              <a:t>» на период до 2030 </a:t>
            </a:r>
            <a:r>
              <a:rPr lang="ru-RU" sz="2400" dirty="0" smtClean="0">
                <a:solidFill>
                  <a:srgbClr val="FF0000"/>
                </a:solidFill>
              </a:rPr>
              <a:t>года – программный документ на ближайшие 15 лет.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7319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782" y="1"/>
            <a:ext cx="9178782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214290"/>
            <a:ext cx="7615262" cy="785818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000" b="1" i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ru-RU" sz="2800" b="1" cap="none" dirty="0">
                <a:solidFill>
                  <a:schemeClr val="accent1">
                    <a:lumMod val="50000"/>
                  </a:schemeClr>
                </a:solidFill>
                <a:effectLst/>
              </a:rPr>
              <a:t>Раздел 1. КОНЦЕПТУАЛЬНЫЕ ОСНОВЫ СТРАТЕГИЧЕСКОГО </a:t>
            </a:r>
            <a:r>
              <a:rPr lang="ru-RU" sz="2800" b="1" cap="none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ПЛАНА</a:t>
            </a:r>
            <a:endParaRPr lang="ru-RU" sz="3000" b="1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+mn-lt"/>
            </a:endParaRPr>
          </a:p>
        </p:txBody>
      </p:sp>
      <p:pic>
        <p:nvPicPr>
          <p:cNvPr id="4" name="Рисунок 3" descr="Герб_Заречного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57256" cy="10715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0" y="2573684"/>
            <a:ext cx="82192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Миссия города:</a:t>
            </a:r>
          </a:p>
          <a:p>
            <a:r>
              <a:rPr lang="ru-RU" sz="2400" dirty="0" smtClean="0">
                <a:solidFill>
                  <a:srgbClr val="FF0000"/>
                </a:solidFill>
              </a:rPr>
              <a:t>Развитие </a:t>
            </a:r>
            <a:r>
              <a:rPr lang="ru-RU" sz="2400" dirty="0">
                <a:solidFill>
                  <a:srgbClr val="FF0000"/>
                </a:solidFill>
              </a:rPr>
              <a:t>атомной энергетики и науки, иных инновационных наукоёмких производств и бизнеса, комфортной среды проживания</a:t>
            </a:r>
            <a:r>
              <a:rPr lang="ru-RU" sz="2400" dirty="0" smtClean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460352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214290"/>
            <a:ext cx="7615262" cy="785818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cap="none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«Что?» и «Для чего?»</a:t>
            </a:r>
            <a:endParaRPr lang="ru-RU" sz="3000" b="1" i="1" cap="none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+mn-lt"/>
            </a:endParaRPr>
          </a:p>
        </p:txBody>
      </p:sp>
      <p:pic>
        <p:nvPicPr>
          <p:cNvPr id="4" name="Рисунок 3" descr="Герб_Заречного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57256" cy="10715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Скругленный прямоугольник 4"/>
          <p:cNvSpPr/>
          <p:nvPr/>
        </p:nvSpPr>
        <p:spPr>
          <a:xfrm>
            <a:off x="467544" y="1484784"/>
            <a:ext cx="8219256" cy="11521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chemeClr val="tx1"/>
                </a:solidFill>
              </a:rPr>
              <a:t>Формализация целевых ориентиров развития города</a:t>
            </a: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52924" y="3364302"/>
            <a:ext cx="8219256" cy="12241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chemeClr val="tx1"/>
                </a:solidFill>
              </a:rPr>
              <a:t>Автоматизация процесса планирования</a:t>
            </a: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67544" y="5301208"/>
            <a:ext cx="8219256" cy="11521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chemeClr val="tx1"/>
                </a:solidFill>
              </a:rPr>
              <a:t>Мониторинг достижения показателей</a:t>
            </a:r>
            <a:endParaRPr lang="ru-RU" sz="4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214290"/>
            <a:ext cx="7615262" cy="785818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000" b="1" i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ru-RU" sz="2800" b="1" cap="none" dirty="0">
                <a:solidFill>
                  <a:schemeClr val="accent1">
                    <a:lumMod val="50000"/>
                  </a:schemeClr>
                </a:solidFill>
                <a:effectLst/>
              </a:rPr>
              <a:t>Раздел 1. КОНЦЕПТУАЛЬНЫЕ ОСНОВЫ СТРАТЕГИЧЕСКОГО </a:t>
            </a:r>
            <a:r>
              <a:rPr lang="ru-RU" sz="2800" b="1" cap="none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ПЛАНА</a:t>
            </a:r>
            <a:endParaRPr lang="ru-RU" sz="3000" b="1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+mn-lt"/>
            </a:endParaRPr>
          </a:p>
        </p:txBody>
      </p:sp>
      <p:pic>
        <p:nvPicPr>
          <p:cNvPr id="4" name="Рисунок 3" descr="Герб_Заречного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57256" cy="10715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0" y="1235687"/>
            <a:ext cx="9144000" cy="5155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50" b="1" i="1" dirty="0" smtClean="0"/>
              <a:t>Цель развития города:</a:t>
            </a:r>
          </a:p>
          <a:p>
            <a:r>
              <a:rPr lang="ru-RU" sz="2350" dirty="0" smtClean="0"/>
              <a:t>обеспечение </a:t>
            </a:r>
            <a:r>
              <a:rPr lang="ru-RU" sz="2350" dirty="0"/>
              <a:t>достаточно высокого и устойчиво повышающегося качества жизни нынешних и </a:t>
            </a:r>
            <a:r>
              <a:rPr lang="ru-RU" sz="2350" dirty="0" smtClean="0"/>
              <a:t>будущих </a:t>
            </a:r>
            <a:r>
              <a:rPr lang="ru-RU" sz="2350" dirty="0"/>
              <a:t>поколений горожан</a:t>
            </a:r>
            <a:r>
              <a:rPr lang="ru-RU" sz="2350" dirty="0" smtClean="0"/>
              <a:t>.</a:t>
            </a:r>
          </a:p>
          <a:p>
            <a:r>
              <a:rPr lang="ru-RU" sz="2350" b="1" i="1" dirty="0" smtClean="0"/>
              <a:t>Подцели развития города:</a:t>
            </a:r>
          </a:p>
          <a:p>
            <a:pPr marL="342900" indent="-342900">
              <a:buFontTx/>
              <a:buChar char="-"/>
            </a:pPr>
            <a:r>
              <a:rPr lang="ru-RU" sz="2350" dirty="0" smtClean="0"/>
              <a:t>формирование </a:t>
            </a:r>
            <a:r>
              <a:rPr lang="ru-RU" sz="2350" dirty="0"/>
              <a:t>благоприятной социальной </a:t>
            </a:r>
            <a:r>
              <a:rPr lang="ru-RU" sz="2350" dirty="0" smtClean="0"/>
              <a:t>среды;</a:t>
            </a:r>
          </a:p>
          <a:p>
            <a:pPr marL="342900" indent="-342900">
              <a:buFontTx/>
              <a:buChar char="-"/>
            </a:pPr>
            <a:r>
              <a:rPr lang="ru-RU" sz="2350" dirty="0"/>
              <a:t>развитие эффективного инновационного производства и комплекса сферы </a:t>
            </a:r>
            <a:r>
              <a:rPr lang="ru-RU" sz="2350" dirty="0" smtClean="0"/>
              <a:t>услуг;</a:t>
            </a:r>
          </a:p>
          <a:p>
            <a:pPr marL="342900" indent="-342900">
              <a:buFontTx/>
              <a:buChar char="-"/>
            </a:pPr>
            <a:r>
              <a:rPr lang="ru-RU" sz="2350" dirty="0"/>
              <a:t>создание благоприятного социально-экономического и правового климата для предпринимателей и жителей </a:t>
            </a:r>
            <a:r>
              <a:rPr lang="ru-RU" sz="2350" dirty="0" smtClean="0"/>
              <a:t>города;</a:t>
            </a:r>
          </a:p>
          <a:p>
            <a:pPr marL="342900" indent="-342900">
              <a:buFontTx/>
              <a:buChar char="-"/>
            </a:pPr>
            <a:r>
              <a:rPr lang="ru-RU" sz="2350" dirty="0"/>
              <a:t>улучшение городской среды, устойчивое функционирование и развитие инфраструктуры и </a:t>
            </a:r>
            <a:r>
              <a:rPr lang="ru-RU" sz="2350" dirty="0" smtClean="0"/>
              <a:t>систем </a:t>
            </a:r>
            <a:r>
              <a:rPr lang="ru-RU" sz="2350" dirty="0"/>
              <a:t>жизнеобеспечения </a:t>
            </a:r>
            <a:r>
              <a:rPr lang="ru-RU" sz="2350" dirty="0" smtClean="0"/>
              <a:t>города;</a:t>
            </a:r>
          </a:p>
          <a:p>
            <a:pPr marL="342900" indent="-342900">
              <a:buFontTx/>
              <a:buChar char="-"/>
            </a:pPr>
            <a:r>
              <a:rPr lang="ru-RU" sz="2350" dirty="0"/>
              <a:t>формирование гражданского общества и развитие местного </a:t>
            </a:r>
            <a:r>
              <a:rPr lang="ru-RU" sz="2350" dirty="0" smtClean="0"/>
              <a:t>самоуправления</a:t>
            </a:r>
          </a:p>
        </p:txBody>
      </p:sp>
    </p:spTree>
    <p:extLst>
      <p:ext uri="{BB962C8B-B14F-4D97-AF65-F5344CB8AC3E}">
        <p14:creationId xmlns:p14="http://schemas.microsoft.com/office/powerpoint/2010/main" val="6165935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214290"/>
            <a:ext cx="7615262" cy="1630534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000" b="1" i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ru-RU" sz="2800" b="1" cap="none" dirty="0">
                <a:solidFill>
                  <a:schemeClr val="accent1">
                    <a:lumMod val="50000"/>
                  </a:schemeClr>
                </a:solidFill>
                <a:effectLst/>
              </a:rPr>
              <a:t>Раздел 2. СОЦИОЭКОНОМИКА ГОРОДСКОГО ОКРУГА ЗАРЕЧНЫЙ: КОНКУРЕНТНЫЕ ВОЗМОЖНОСТИ И ОСОБЕННОСТИ РАЗВИТИЯ</a:t>
            </a:r>
            <a:endParaRPr lang="ru-RU" sz="3000" b="1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+mn-lt"/>
            </a:endParaRPr>
          </a:p>
        </p:txBody>
      </p:sp>
      <p:pic>
        <p:nvPicPr>
          <p:cNvPr id="4" name="Рисунок 3" descr="Герб_Заречного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57256" cy="10715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7253" y="1844824"/>
            <a:ext cx="9126747" cy="4793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50" dirty="0" smtClean="0"/>
              <a:t>- Динамика </a:t>
            </a:r>
            <a:r>
              <a:rPr lang="ru-RU" sz="2350" dirty="0"/>
              <a:t>показателей социально-экономического развития</a:t>
            </a:r>
          </a:p>
          <a:p>
            <a:r>
              <a:rPr lang="ru-RU" sz="2350" dirty="0"/>
              <a:t>городского округа Заречный в 2010-2012 </a:t>
            </a:r>
            <a:r>
              <a:rPr lang="ru-RU" sz="2350" dirty="0" smtClean="0"/>
              <a:t>годах;</a:t>
            </a:r>
          </a:p>
          <a:p>
            <a:pPr marL="342900" indent="-342900">
              <a:buFontTx/>
              <a:buChar char="-"/>
            </a:pPr>
            <a:r>
              <a:rPr lang="ru-RU" sz="2350" dirty="0" smtClean="0"/>
              <a:t>История </a:t>
            </a:r>
            <a:r>
              <a:rPr lang="ru-RU" sz="2350" dirty="0"/>
              <a:t>развития городского округа </a:t>
            </a:r>
            <a:r>
              <a:rPr lang="ru-RU" sz="2350" dirty="0" smtClean="0"/>
              <a:t>Заречный</a:t>
            </a:r>
            <a:r>
              <a:rPr lang="ru-RU" sz="2350" dirty="0" smtClean="0"/>
              <a:t>;</a:t>
            </a:r>
          </a:p>
          <a:p>
            <a:pPr marL="342900" indent="-342900">
              <a:buFontTx/>
              <a:buChar char="-"/>
            </a:pPr>
            <a:r>
              <a:rPr lang="ru-RU" sz="2350" b="1" i="1" dirty="0" smtClean="0"/>
              <a:t>Внешние </a:t>
            </a:r>
            <a:r>
              <a:rPr lang="ru-RU" sz="2350" b="1" i="1" dirty="0" smtClean="0"/>
              <a:t>факторы:</a:t>
            </a:r>
          </a:p>
          <a:p>
            <a:pPr marL="342900" indent="-720000">
              <a:buFontTx/>
              <a:buChar char="-"/>
            </a:pPr>
            <a:r>
              <a:rPr lang="ru-RU" sz="2350" dirty="0"/>
              <a:t>Экономико-географическое </a:t>
            </a:r>
            <a:r>
              <a:rPr lang="ru-RU" sz="2350" dirty="0" smtClean="0"/>
              <a:t>положение;</a:t>
            </a:r>
          </a:p>
          <a:p>
            <a:pPr marL="342900" indent="-720000">
              <a:buFontTx/>
              <a:buChar char="-"/>
            </a:pPr>
            <a:r>
              <a:rPr lang="ru-RU" sz="2350" dirty="0"/>
              <a:t>Общая характеристика экономической деятельности городского округа </a:t>
            </a:r>
            <a:r>
              <a:rPr lang="ru-RU" sz="2350" dirty="0" smtClean="0"/>
              <a:t>Заречный;</a:t>
            </a:r>
          </a:p>
          <a:p>
            <a:pPr marL="342900" indent="-720000">
              <a:buFontTx/>
              <a:buChar char="-"/>
            </a:pPr>
            <a:r>
              <a:rPr lang="ru-RU" sz="2350" i="1" dirty="0">
                <a:solidFill>
                  <a:srgbClr val="FF0000"/>
                </a:solidFill>
              </a:rPr>
              <a:t>Городской округ Заречный в мировой </a:t>
            </a:r>
            <a:r>
              <a:rPr lang="ru-RU" sz="2350" i="1" dirty="0" smtClean="0">
                <a:solidFill>
                  <a:srgbClr val="FF0000"/>
                </a:solidFill>
              </a:rPr>
              <a:t>экономике (БАЭС; ИРМ – возможно?)</a:t>
            </a:r>
            <a:r>
              <a:rPr lang="ru-RU" sz="2350" dirty="0" smtClean="0"/>
              <a:t>;</a:t>
            </a:r>
            <a:endParaRPr lang="ru-RU" sz="2350" dirty="0" smtClean="0"/>
          </a:p>
          <a:p>
            <a:pPr marL="342900" indent="-720000">
              <a:buFontTx/>
              <a:buChar char="-"/>
            </a:pPr>
            <a:r>
              <a:rPr lang="ru-RU" sz="2350" i="1" dirty="0">
                <a:solidFill>
                  <a:srgbClr val="FF0000"/>
                </a:solidFill>
              </a:rPr>
              <a:t>Городской округ Заречный в национальной </a:t>
            </a:r>
            <a:r>
              <a:rPr lang="ru-RU" sz="2350" i="1" dirty="0" smtClean="0">
                <a:solidFill>
                  <a:srgbClr val="FF0000"/>
                </a:solidFill>
              </a:rPr>
              <a:t>экономике</a:t>
            </a:r>
            <a:r>
              <a:rPr lang="ru-RU" sz="2350" dirty="0" smtClean="0"/>
              <a:t>:</a:t>
            </a:r>
          </a:p>
          <a:p>
            <a:pPr marL="342900" indent="-720000">
              <a:buFontTx/>
              <a:buChar char="-"/>
            </a:pPr>
            <a:r>
              <a:rPr lang="ru-RU" sz="2350" dirty="0"/>
              <a:t>Производство электрической </a:t>
            </a:r>
            <a:r>
              <a:rPr lang="ru-RU" sz="2350" dirty="0" smtClean="0"/>
              <a:t>энергии (БАЭС);</a:t>
            </a:r>
          </a:p>
          <a:p>
            <a:pPr marL="342900" indent="-720000">
              <a:buFontTx/>
              <a:buChar char="-"/>
            </a:pPr>
            <a:r>
              <a:rPr lang="ru-RU" sz="2350" dirty="0" smtClean="0"/>
              <a:t>Наука (ИРМ);</a:t>
            </a:r>
          </a:p>
          <a:p>
            <a:pPr marL="342900" indent="-720000">
              <a:buFontTx/>
              <a:buChar char="-"/>
            </a:pPr>
            <a:r>
              <a:rPr lang="ru-RU" sz="2350" dirty="0"/>
              <a:t>Оптовая </a:t>
            </a:r>
            <a:r>
              <a:rPr lang="ru-RU" sz="2350" dirty="0" smtClean="0"/>
              <a:t>торговля (</a:t>
            </a:r>
            <a:r>
              <a:rPr lang="ru-RU" sz="2350" dirty="0" err="1" smtClean="0"/>
              <a:t>Континенталь</a:t>
            </a:r>
            <a:r>
              <a:rPr lang="ru-RU" sz="2350" dirty="0" smtClean="0"/>
              <a:t>);</a:t>
            </a:r>
            <a:endParaRPr lang="ru-RU" sz="2350" dirty="0"/>
          </a:p>
        </p:txBody>
      </p:sp>
    </p:spTree>
    <p:extLst>
      <p:ext uri="{BB962C8B-B14F-4D97-AF65-F5344CB8AC3E}">
        <p14:creationId xmlns:p14="http://schemas.microsoft.com/office/powerpoint/2010/main" val="25026504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214290"/>
            <a:ext cx="7615262" cy="1630534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000" b="1" i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ru-RU" sz="2800" b="1" cap="none" dirty="0">
                <a:solidFill>
                  <a:schemeClr val="accent1">
                    <a:lumMod val="50000"/>
                  </a:schemeClr>
                </a:solidFill>
                <a:effectLst/>
              </a:rPr>
              <a:t>Раздел 2. СОЦИОЭКОНОМИКА ГОРОДСКОГО ОКРУГА ЗАРЕЧНЫЙ: КОНКУРЕНТНЫЕ ВОЗМОЖНОСТИ И ОСОБЕННОСТИ РАЗВИТИЯ</a:t>
            </a:r>
            <a:endParaRPr lang="ru-RU" sz="3000" b="1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+mn-lt"/>
            </a:endParaRPr>
          </a:p>
        </p:txBody>
      </p:sp>
      <p:pic>
        <p:nvPicPr>
          <p:cNvPr id="4" name="Рисунок 3" descr="Герб_Заречного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57256" cy="10715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7253" y="1844824"/>
            <a:ext cx="9126747" cy="4070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ru-RU" sz="2350" dirty="0" smtClean="0"/>
              <a:t>- Обрабатывающие производства (Контур);</a:t>
            </a:r>
          </a:p>
          <a:p>
            <a:pPr indent="457200"/>
            <a:r>
              <a:rPr lang="ru-RU" sz="2350" dirty="0"/>
              <a:t>- Научно-производственные технологии</a:t>
            </a:r>
          </a:p>
          <a:p>
            <a:pPr indent="457200"/>
            <a:r>
              <a:rPr lang="ru-RU" sz="2350" dirty="0" smtClean="0"/>
              <a:t>(Предприятие</a:t>
            </a:r>
            <a:r>
              <a:rPr lang="ru-RU" sz="2350" dirty="0"/>
              <a:t>: ООО «ПГС-Сервис</a:t>
            </a:r>
            <a:r>
              <a:rPr lang="ru-RU" sz="2350" dirty="0" smtClean="0"/>
              <a:t>»);</a:t>
            </a:r>
          </a:p>
          <a:p>
            <a:pPr indent="457200"/>
            <a:r>
              <a:rPr lang="ru-RU" sz="2350" dirty="0" smtClean="0"/>
              <a:t>- Добыча </a:t>
            </a:r>
            <a:r>
              <a:rPr lang="ru-RU" sz="2350" dirty="0"/>
              <a:t>и переработка полезных </a:t>
            </a:r>
            <a:r>
              <a:rPr lang="ru-RU" sz="2350" dirty="0" smtClean="0"/>
              <a:t>ископаемых (ККЩК);</a:t>
            </a:r>
          </a:p>
          <a:p>
            <a:pPr marL="342900" indent="-342900">
              <a:buFontTx/>
              <a:buChar char="-"/>
            </a:pPr>
            <a:r>
              <a:rPr lang="ru-RU" sz="2350" i="1" dirty="0">
                <a:solidFill>
                  <a:srgbClr val="FF0000"/>
                </a:solidFill>
              </a:rPr>
              <a:t>Городской округ Заречный в региональной </a:t>
            </a:r>
            <a:r>
              <a:rPr lang="ru-RU" sz="2350" i="1" dirty="0" smtClean="0">
                <a:solidFill>
                  <a:srgbClr val="FF0000"/>
                </a:solidFill>
              </a:rPr>
              <a:t>экономике:</a:t>
            </a:r>
          </a:p>
          <a:p>
            <a:pPr marL="342900" indent="-720000">
              <a:buFontTx/>
              <a:buChar char="-"/>
            </a:pPr>
            <a:r>
              <a:rPr lang="ru-RU" sz="2350" dirty="0" smtClean="0"/>
              <a:t>Строительство;</a:t>
            </a:r>
          </a:p>
          <a:p>
            <a:pPr marL="342900" indent="-720000">
              <a:buFontTx/>
              <a:buChar char="-"/>
            </a:pPr>
            <a:r>
              <a:rPr lang="ru-RU" sz="2350" dirty="0"/>
              <a:t>Сельское </a:t>
            </a:r>
            <a:r>
              <a:rPr lang="ru-RU" sz="2350" dirty="0" smtClean="0"/>
              <a:t>хозяйство;</a:t>
            </a:r>
          </a:p>
          <a:p>
            <a:pPr marL="342900" indent="-720000">
              <a:buFontTx/>
              <a:buChar char="-"/>
            </a:pPr>
            <a:r>
              <a:rPr lang="ru-RU" sz="2350" dirty="0" smtClean="0"/>
              <a:t>Растениеводство;</a:t>
            </a:r>
          </a:p>
          <a:p>
            <a:pPr marL="342900" indent="-720000">
              <a:buFontTx/>
              <a:buChar char="-"/>
            </a:pPr>
            <a:r>
              <a:rPr lang="ru-RU" sz="2350" dirty="0" smtClean="0"/>
              <a:t>Животноводство;</a:t>
            </a:r>
          </a:p>
          <a:p>
            <a:pPr marL="342900" indent="-720000">
              <a:buFontTx/>
              <a:buChar char="-"/>
            </a:pPr>
            <a:r>
              <a:rPr lang="ru-RU" sz="2350" dirty="0"/>
              <a:t>Розничная </a:t>
            </a:r>
            <a:r>
              <a:rPr lang="ru-RU" sz="2350" dirty="0" smtClean="0"/>
              <a:t>торговля;</a:t>
            </a:r>
            <a:endParaRPr lang="ru-RU" sz="2350" dirty="0"/>
          </a:p>
          <a:p>
            <a:endParaRPr lang="ru-RU" sz="2350" dirty="0"/>
          </a:p>
        </p:txBody>
      </p:sp>
    </p:spTree>
    <p:extLst>
      <p:ext uri="{BB962C8B-B14F-4D97-AF65-F5344CB8AC3E}">
        <p14:creationId xmlns:p14="http://schemas.microsoft.com/office/powerpoint/2010/main" val="25900089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214290"/>
            <a:ext cx="7615262" cy="1630534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000" b="1" i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ru-RU" sz="2800" b="1" cap="none" dirty="0">
                <a:solidFill>
                  <a:schemeClr val="accent1">
                    <a:lumMod val="50000"/>
                  </a:schemeClr>
                </a:solidFill>
                <a:effectLst/>
              </a:rPr>
              <a:t>Раздел 2. СОЦИОЭКОНОМИКА ГОРОДСКОГО ОКРУГА ЗАРЕЧНЫЙ: КОНКУРЕНТНЫЕ ВОЗМОЖНОСТИ И ОСОБЕННОСТИ РАЗВИТИЯ</a:t>
            </a:r>
            <a:endParaRPr lang="ru-RU" sz="3000" b="1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+mn-lt"/>
            </a:endParaRPr>
          </a:p>
        </p:txBody>
      </p:sp>
      <p:pic>
        <p:nvPicPr>
          <p:cNvPr id="4" name="Рисунок 3" descr="Герб_Заречного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57256" cy="10715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7253" y="1844824"/>
            <a:ext cx="9126747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ru-RU" sz="2350" b="1" i="1" dirty="0" smtClean="0"/>
              <a:t>Внутренние факторы:</a:t>
            </a:r>
          </a:p>
          <a:p>
            <a:pPr marL="342900" indent="-720000">
              <a:buFontTx/>
              <a:buChar char="-"/>
            </a:pPr>
            <a:r>
              <a:rPr lang="ru-RU" sz="2350" dirty="0"/>
              <a:t>Природные условия;</a:t>
            </a:r>
            <a:endParaRPr lang="ru-RU" sz="2350" dirty="0" smtClean="0"/>
          </a:p>
          <a:p>
            <a:pPr marL="342900" indent="-720000">
              <a:buFontTx/>
              <a:buChar char="-"/>
            </a:pPr>
            <a:r>
              <a:rPr lang="ru-RU" sz="2350" dirty="0"/>
              <a:t>Полезные ископаемые;</a:t>
            </a:r>
            <a:endParaRPr lang="ru-RU" sz="2350" dirty="0" smtClean="0"/>
          </a:p>
          <a:p>
            <a:pPr marL="342900" indent="-720000">
              <a:buFontTx/>
              <a:buChar char="-"/>
            </a:pPr>
            <a:r>
              <a:rPr lang="ru-RU" sz="2350" dirty="0"/>
              <a:t>Водные ресурсы</a:t>
            </a:r>
            <a:r>
              <a:rPr lang="ru-RU" sz="2350" dirty="0" smtClean="0"/>
              <a:t>;</a:t>
            </a:r>
          </a:p>
          <a:p>
            <a:pPr marL="342900" indent="-720000">
              <a:buFontTx/>
              <a:buChar char="-"/>
            </a:pPr>
            <a:r>
              <a:rPr lang="ru-RU" sz="2350" dirty="0"/>
              <a:t>Лесные </a:t>
            </a:r>
            <a:r>
              <a:rPr lang="ru-RU" sz="2350" dirty="0" smtClean="0"/>
              <a:t>ресурсы;</a:t>
            </a:r>
          </a:p>
          <a:p>
            <a:pPr marL="342900" indent="-720000">
              <a:buFontTx/>
              <a:buChar char="-"/>
            </a:pPr>
            <a:r>
              <a:rPr lang="ru-RU" sz="2350" dirty="0"/>
              <a:t>Земельные </a:t>
            </a:r>
            <a:r>
              <a:rPr lang="ru-RU" sz="2350" dirty="0" smtClean="0"/>
              <a:t>ресурсы;</a:t>
            </a:r>
          </a:p>
          <a:p>
            <a:pPr marL="342900" indent="-720000">
              <a:buFontTx/>
              <a:buChar char="-"/>
            </a:pPr>
            <a:r>
              <a:rPr lang="ru-RU" sz="2350" dirty="0"/>
              <a:t>Демографическая </a:t>
            </a:r>
            <a:r>
              <a:rPr lang="ru-RU" sz="2350" dirty="0" smtClean="0"/>
              <a:t>ситуация;</a:t>
            </a:r>
          </a:p>
          <a:p>
            <a:pPr marL="342900" indent="-720000">
              <a:buFontTx/>
              <a:buChar char="-"/>
            </a:pPr>
            <a:r>
              <a:rPr lang="ru-RU" sz="2350" dirty="0" smtClean="0"/>
              <a:t>Здравоохранение;</a:t>
            </a:r>
          </a:p>
          <a:p>
            <a:pPr marL="342900" indent="-720000">
              <a:buFontTx/>
              <a:buChar char="-"/>
            </a:pPr>
            <a:r>
              <a:rPr lang="ru-RU" sz="2350" dirty="0" smtClean="0"/>
              <a:t>Образование (с детализацией до учреждений);</a:t>
            </a:r>
          </a:p>
          <a:p>
            <a:pPr marL="342900" indent="-720000">
              <a:buFontTx/>
              <a:buChar char="-"/>
            </a:pPr>
            <a:r>
              <a:rPr lang="ru-RU" sz="2350" dirty="0" smtClean="0"/>
              <a:t>Наука (с детализацией);</a:t>
            </a:r>
          </a:p>
          <a:p>
            <a:pPr marL="342900" indent="-720000">
              <a:buFontTx/>
              <a:buChar char="-"/>
            </a:pPr>
            <a:r>
              <a:rPr lang="ru-RU" sz="2350" dirty="0"/>
              <a:t>Поддержка и развитие малого и среднего </a:t>
            </a:r>
            <a:r>
              <a:rPr lang="ru-RU" sz="2350" dirty="0" smtClean="0"/>
              <a:t>бизнеса (с детализацией)</a:t>
            </a:r>
            <a:endParaRPr lang="ru-RU" sz="2350" dirty="0"/>
          </a:p>
        </p:txBody>
      </p:sp>
    </p:spTree>
    <p:extLst>
      <p:ext uri="{BB962C8B-B14F-4D97-AF65-F5344CB8AC3E}">
        <p14:creationId xmlns:p14="http://schemas.microsoft.com/office/powerpoint/2010/main" val="34836784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214290"/>
            <a:ext cx="7615262" cy="1630534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000" b="1" i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ru-RU" sz="2800" b="1" cap="none" dirty="0">
                <a:solidFill>
                  <a:schemeClr val="accent1">
                    <a:lumMod val="50000"/>
                  </a:schemeClr>
                </a:solidFill>
                <a:effectLst/>
              </a:rPr>
              <a:t>Раздел 2. СОЦИОЭКОНОМИКА ГОРОДСКОГО ОКРУГА ЗАРЕЧНЫЙ: КОНКУРЕНТНЫЕ ВОЗМОЖНОСТИ И ОСОБЕННОСТИ РАЗВИТИЯ</a:t>
            </a:r>
            <a:endParaRPr lang="ru-RU" sz="3000" b="1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+mn-lt"/>
            </a:endParaRPr>
          </a:p>
        </p:txBody>
      </p:sp>
      <p:pic>
        <p:nvPicPr>
          <p:cNvPr id="4" name="Рисунок 3" descr="Герб_Заречного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57256" cy="10715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7253" y="1844824"/>
            <a:ext cx="9126747" cy="4793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ru-RU" sz="2350" b="1" i="1" dirty="0" smtClean="0"/>
              <a:t>Внутренние факторы:</a:t>
            </a:r>
          </a:p>
          <a:p>
            <a:pPr marL="342900" indent="-720000">
              <a:buFontTx/>
              <a:buChar char="-"/>
            </a:pPr>
            <a:r>
              <a:rPr lang="ru-RU" sz="2350" dirty="0"/>
              <a:t>Молодежная политика</a:t>
            </a:r>
            <a:r>
              <a:rPr lang="ru-RU" sz="2350" dirty="0" smtClean="0"/>
              <a:t>;</a:t>
            </a:r>
          </a:p>
          <a:p>
            <a:pPr marL="342900" indent="-720000">
              <a:buFontTx/>
              <a:buChar char="-"/>
            </a:pPr>
            <a:r>
              <a:rPr lang="ru-RU" sz="2350" dirty="0" smtClean="0"/>
              <a:t>Культура;</a:t>
            </a:r>
          </a:p>
          <a:p>
            <a:pPr marL="342900" indent="-720000">
              <a:buFontTx/>
              <a:buChar char="-"/>
            </a:pPr>
            <a:r>
              <a:rPr lang="ru-RU" sz="2350" dirty="0"/>
              <a:t>Физическая культура и </a:t>
            </a:r>
            <a:r>
              <a:rPr lang="ru-RU" sz="2350" dirty="0" smtClean="0"/>
              <a:t>спорт;</a:t>
            </a:r>
          </a:p>
          <a:p>
            <a:pPr marL="342900" indent="-720000">
              <a:buFontTx/>
              <a:buChar char="-"/>
            </a:pPr>
            <a:r>
              <a:rPr lang="ru-RU" sz="2350" dirty="0" smtClean="0"/>
              <a:t>Туризм;</a:t>
            </a:r>
          </a:p>
          <a:p>
            <a:pPr marL="342900" indent="-720000">
              <a:buFontTx/>
              <a:buChar char="-"/>
            </a:pPr>
            <a:r>
              <a:rPr lang="ru-RU" sz="2350" dirty="0"/>
              <a:t>Экологическая </a:t>
            </a:r>
            <a:r>
              <a:rPr lang="ru-RU" sz="2350" dirty="0" smtClean="0"/>
              <a:t>ситуация;</a:t>
            </a:r>
          </a:p>
          <a:p>
            <a:pPr marL="342900" indent="-720000">
              <a:buFontTx/>
              <a:buChar char="-"/>
            </a:pPr>
            <a:r>
              <a:rPr lang="ru-RU" sz="2350" dirty="0"/>
              <a:t>Гражданское </a:t>
            </a:r>
            <a:r>
              <a:rPr lang="ru-RU" sz="2350" dirty="0" smtClean="0"/>
              <a:t>общество;</a:t>
            </a:r>
          </a:p>
          <a:p>
            <a:pPr marL="342900" indent="-720000">
              <a:buFontTx/>
              <a:buChar char="-"/>
            </a:pPr>
            <a:r>
              <a:rPr lang="ru-RU" sz="2350" dirty="0" smtClean="0"/>
              <a:t>Безопасность;</a:t>
            </a:r>
          </a:p>
          <a:p>
            <a:pPr marL="342900" indent="-720000">
              <a:buFontTx/>
              <a:buChar char="-"/>
            </a:pPr>
            <a:r>
              <a:rPr lang="ru-RU" sz="2350" dirty="0"/>
              <a:t>Трудовые </a:t>
            </a:r>
            <a:r>
              <a:rPr lang="ru-RU" sz="2350" dirty="0" smtClean="0"/>
              <a:t>ресурсы;</a:t>
            </a:r>
          </a:p>
          <a:p>
            <a:pPr marL="342900" indent="-720000">
              <a:buFontTx/>
              <a:buChar char="-"/>
            </a:pPr>
            <a:r>
              <a:rPr lang="ru-RU" sz="2350" dirty="0"/>
              <a:t>Жилищно-коммунальное </a:t>
            </a:r>
            <a:r>
              <a:rPr lang="ru-RU" sz="2350" dirty="0" smtClean="0"/>
              <a:t>хозяйство;</a:t>
            </a:r>
          </a:p>
          <a:p>
            <a:pPr marL="342900" indent="-720000">
              <a:buFontTx/>
              <a:buChar char="-"/>
            </a:pPr>
            <a:r>
              <a:rPr lang="ru-RU" sz="2350" dirty="0"/>
              <a:t>Транспорт и улично-дорожная </a:t>
            </a:r>
            <a:r>
              <a:rPr lang="ru-RU" sz="2350" dirty="0" smtClean="0"/>
              <a:t>сеть;</a:t>
            </a:r>
          </a:p>
          <a:p>
            <a:pPr marL="342900" indent="-720000">
              <a:buFontTx/>
              <a:buChar char="-"/>
            </a:pPr>
            <a:r>
              <a:rPr lang="ru-RU" sz="2350" dirty="0" smtClean="0"/>
              <a:t>Торговля;</a:t>
            </a:r>
          </a:p>
          <a:p>
            <a:pPr marL="342900" indent="-720000">
              <a:buFontTx/>
              <a:buChar char="-"/>
            </a:pPr>
            <a:r>
              <a:rPr lang="ru-RU" sz="2350" dirty="0"/>
              <a:t>Общественное питание</a:t>
            </a:r>
            <a:endParaRPr lang="ru-RU" sz="2350" dirty="0" smtClean="0"/>
          </a:p>
        </p:txBody>
      </p:sp>
    </p:spTree>
    <p:extLst>
      <p:ext uri="{BB962C8B-B14F-4D97-AF65-F5344CB8AC3E}">
        <p14:creationId xmlns:p14="http://schemas.microsoft.com/office/powerpoint/2010/main" val="16975473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214290"/>
            <a:ext cx="7615262" cy="1630534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000" b="1" i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ru-RU" sz="2800" b="1" cap="none" dirty="0">
                <a:solidFill>
                  <a:schemeClr val="accent1">
                    <a:lumMod val="50000"/>
                  </a:schemeClr>
                </a:solidFill>
                <a:effectLst/>
              </a:rPr>
              <a:t>Раздел 2. СОЦИОЭКОНОМИКА ГОРОДСКОГО ОКРУГА ЗАРЕЧНЫЙ: КОНКУРЕНТНЫЕ ВОЗМОЖНОСТИ И ОСОБЕННОСТИ РАЗВИТИЯ</a:t>
            </a:r>
            <a:endParaRPr lang="ru-RU" sz="3000" b="1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+mn-lt"/>
            </a:endParaRPr>
          </a:p>
        </p:txBody>
      </p:sp>
      <p:pic>
        <p:nvPicPr>
          <p:cNvPr id="4" name="Рисунок 3" descr="Герб_Заречного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57256" cy="10715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7253" y="1844824"/>
            <a:ext cx="9126747" cy="4793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ru-RU" sz="2350" b="1" i="1" dirty="0" smtClean="0"/>
              <a:t>Внутренние факторы:</a:t>
            </a:r>
          </a:p>
          <a:p>
            <a:pPr marL="342900" indent="-720000">
              <a:buFontTx/>
              <a:buChar char="-"/>
            </a:pPr>
            <a:r>
              <a:rPr lang="ru-RU" sz="2350" dirty="0"/>
              <a:t>Бытовое обслуживание населения</a:t>
            </a:r>
            <a:r>
              <a:rPr lang="ru-RU" sz="2350" dirty="0" smtClean="0"/>
              <a:t>;</a:t>
            </a:r>
          </a:p>
          <a:p>
            <a:pPr marL="342900" indent="-720000">
              <a:buFontTx/>
              <a:buChar char="-"/>
            </a:pPr>
            <a:r>
              <a:rPr lang="ru-RU" sz="2350" dirty="0"/>
              <a:t>Связь и информационная </a:t>
            </a:r>
            <a:r>
              <a:rPr lang="ru-RU" sz="2350" dirty="0" smtClean="0"/>
              <a:t>сфера;</a:t>
            </a:r>
          </a:p>
          <a:p>
            <a:pPr marL="342900" indent="-720000">
              <a:buFontTx/>
              <a:buChar char="-"/>
            </a:pPr>
            <a:r>
              <a:rPr lang="ru-RU" sz="2350" dirty="0"/>
              <a:t>Финансовая </a:t>
            </a:r>
            <a:r>
              <a:rPr lang="ru-RU" sz="2350" dirty="0" smtClean="0"/>
              <a:t>сфера</a:t>
            </a:r>
          </a:p>
          <a:p>
            <a:pPr marL="342900" indent="-324000">
              <a:buFontTx/>
              <a:buChar char="-"/>
            </a:pPr>
            <a:r>
              <a:rPr lang="ru-RU" sz="2350" b="1" i="1" dirty="0" smtClean="0"/>
              <a:t>Анализ </a:t>
            </a:r>
            <a:r>
              <a:rPr lang="ru-RU" sz="2350" b="1" i="1" dirty="0"/>
              <a:t>исходной ситуации (</a:t>
            </a:r>
            <a:r>
              <a:rPr lang="en-US" sz="2350" b="1" i="1" dirty="0"/>
              <a:t>SWOT-</a:t>
            </a:r>
            <a:r>
              <a:rPr lang="ru-RU" sz="2350" b="1" i="1" dirty="0"/>
              <a:t>анализ</a:t>
            </a:r>
            <a:r>
              <a:rPr lang="ru-RU" sz="2350" b="1" i="1" dirty="0" smtClean="0"/>
              <a:t>):</a:t>
            </a:r>
          </a:p>
          <a:p>
            <a:pPr marL="342900" indent="-720000">
              <a:buFontTx/>
              <a:buChar char="-"/>
            </a:pPr>
            <a:r>
              <a:rPr lang="ru-RU" sz="2350" dirty="0"/>
              <a:t>Сильные стороны </a:t>
            </a:r>
            <a:r>
              <a:rPr lang="ru-RU" sz="2350" dirty="0" smtClean="0"/>
              <a:t>города;</a:t>
            </a:r>
          </a:p>
          <a:p>
            <a:pPr marL="342900" indent="-720000">
              <a:buFontTx/>
              <a:buChar char="-"/>
            </a:pPr>
            <a:r>
              <a:rPr lang="ru-RU" sz="2350" dirty="0"/>
              <a:t>Слабые стороны </a:t>
            </a:r>
            <a:r>
              <a:rPr lang="ru-RU" sz="2350" dirty="0" smtClean="0"/>
              <a:t>города;</a:t>
            </a:r>
          </a:p>
          <a:p>
            <a:pPr marL="342900" indent="-720000">
              <a:buFontTx/>
              <a:buChar char="-"/>
            </a:pPr>
            <a:r>
              <a:rPr lang="ru-RU" sz="2350" dirty="0"/>
              <a:t>Возможности </a:t>
            </a:r>
            <a:r>
              <a:rPr lang="ru-RU" sz="2350" dirty="0" smtClean="0"/>
              <a:t>города;</a:t>
            </a:r>
          </a:p>
          <a:p>
            <a:pPr marL="342900" indent="-720000">
              <a:buFontTx/>
              <a:buChar char="-"/>
            </a:pPr>
            <a:r>
              <a:rPr lang="ru-RU" sz="2350" dirty="0"/>
              <a:t>Угрозы </a:t>
            </a:r>
            <a:r>
              <a:rPr lang="ru-RU" sz="2350" dirty="0" smtClean="0"/>
              <a:t>городу</a:t>
            </a:r>
          </a:p>
          <a:p>
            <a:pPr marL="342900" indent="-720000">
              <a:buFontTx/>
              <a:buChar char="-"/>
            </a:pPr>
            <a:r>
              <a:rPr lang="ru-RU" sz="2350" b="1" i="1" dirty="0" smtClean="0"/>
              <a:t>Результаты </a:t>
            </a:r>
            <a:r>
              <a:rPr lang="ru-RU" sz="2350" b="1" i="1" dirty="0" err="1"/>
              <a:t>экоантропологического</a:t>
            </a:r>
            <a:r>
              <a:rPr lang="ru-RU" sz="2350" b="1" i="1" dirty="0"/>
              <a:t> прогнозирования муниципального </a:t>
            </a:r>
            <a:r>
              <a:rPr lang="ru-RU" sz="2350" b="1" i="1" dirty="0" smtClean="0"/>
              <a:t>образования </a:t>
            </a:r>
            <a:r>
              <a:rPr lang="ru-RU" sz="2350" b="1" i="1" dirty="0"/>
              <a:t>городского округа Заречный на среднесрочную перспективу</a:t>
            </a:r>
            <a:endParaRPr lang="ru-RU" sz="2350" b="1" i="1" dirty="0" smtClean="0"/>
          </a:p>
        </p:txBody>
      </p:sp>
    </p:spTree>
    <p:extLst>
      <p:ext uri="{BB962C8B-B14F-4D97-AF65-F5344CB8AC3E}">
        <p14:creationId xmlns:p14="http://schemas.microsoft.com/office/powerpoint/2010/main" val="6430825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214290"/>
            <a:ext cx="7615262" cy="910454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000" b="1" i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ru-RU" sz="2800" b="1" cap="none" dirty="0">
                <a:solidFill>
                  <a:schemeClr val="accent1">
                    <a:lumMod val="50000"/>
                  </a:schemeClr>
                </a:solidFill>
                <a:effectLst/>
              </a:rPr>
              <a:t>Раздел 3. СТРАТЕГИЧЕСКИЕ НАПРАВЛЕНИЯ И ПРОГРАММЫ</a:t>
            </a:r>
            <a:endParaRPr lang="ru-RU" sz="3000" b="1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+mn-lt"/>
            </a:endParaRPr>
          </a:p>
        </p:txBody>
      </p:sp>
      <p:pic>
        <p:nvPicPr>
          <p:cNvPr id="4" name="Рисунок 3" descr="Герб_Заречного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57256" cy="10715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7253" y="1844824"/>
            <a:ext cx="9126747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ru-RU" sz="2350" b="1" i="1" dirty="0"/>
              <a:t>Направление 1. Сохранение и развитие человеческого </a:t>
            </a:r>
            <a:r>
              <a:rPr lang="ru-RU" sz="2350" b="1" i="1" dirty="0" smtClean="0"/>
              <a:t>потенциала</a:t>
            </a:r>
          </a:p>
          <a:p>
            <a:pPr marL="342900" indent="-342900">
              <a:buFontTx/>
              <a:buChar char="-"/>
            </a:pPr>
            <a:r>
              <a:rPr lang="ru-RU" sz="2350" dirty="0"/>
              <a:t>Стратегические </a:t>
            </a:r>
            <a:r>
              <a:rPr lang="ru-RU" sz="2350" b="1" i="1" dirty="0"/>
              <a:t>программы</a:t>
            </a:r>
          </a:p>
          <a:p>
            <a:pPr marL="342900" indent="-342900">
              <a:buFontTx/>
              <a:buChar char="-"/>
            </a:pPr>
            <a:r>
              <a:rPr lang="ru-RU" sz="2350" dirty="0"/>
              <a:t>Достижение целей Стратегического направления 1 «Сохранение и развитие человеческого потенциала» реализуется через выполнение следующих </a:t>
            </a:r>
            <a:r>
              <a:rPr lang="ru-RU" sz="2350" dirty="0" smtClean="0"/>
              <a:t>стратегических </a:t>
            </a:r>
            <a:r>
              <a:rPr lang="ru-RU" sz="2350" dirty="0"/>
              <a:t>программ Городского округа Заречный:</a:t>
            </a:r>
          </a:p>
          <a:p>
            <a:r>
              <a:rPr lang="ru-RU" sz="2350" dirty="0"/>
              <a:t>- Заречный - территория здоровья;</a:t>
            </a:r>
          </a:p>
          <a:p>
            <a:r>
              <a:rPr lang="ru-RU" sz="2350" dirty="0"/>
              <a:t>- Образование - основа развития, залог успеха;</a:t>
            </a:r>
          </a:p>
          <a:p>
            <a:r>
              <a:rPr lang="ru-RU" sz="2350" dirty="0"/>
              <a:t>- Заречный - территория спорта;</a:t>
            </a:r>
          </a:p>
          <a:p>
            <a:r>
              <a:rPr lang="ru-RU" sz="2350" dirty="0"/>
              <a:t>- Заречный - территория культуры и искусства;</a:t>
            </a:r>
          </a:p>
          <a:p>
            <a:r>
              <a:rPr lang="ru-RU" sz="2350" dirty="0"/>
              <a:t>- Заречный - город комфортной социальной среды</a:t>
            </a:r>
            <a:r>
              <a:rPr lang="ru-RU" sz="2350" dirty="0" smtClean="0"/>
              <a:t>.</a:t>
            </a:r>
            <a:endParaRPr lang="ru-RU" sz="2350" dirty="0"/>
          </a:p>
        </p:txBody>
      </p:sp>
    </p:spTree>
    <p:extLst>
      <p:ext uri="{BB962C8B-B14F-4D97-AF65-F5344CB8AC3E}">
        <p14:creationId xmlns:p14="http://schemas.microsoft.com/office/powerpoint/2010/main" val="28126109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214290"/>
            <a:ext cx="7615262" cy="910454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000" b="1" i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ru-RU" sz="2800" b="1" cap="none" dirty="0">
                <a:solidFill>
                  <a:schemeClr val="accent1">
                    <a:lumMod val="50000"/>
                  </a:schemeClr>
                </a:solidFill>
                <a:effectLst/>
              </a:rPr>
              <a:t>Раздел 3. СТРАТЕГИЧЕСКИЕ НАПРАВЛЕНИЯ И ПРОГРАММЫ</a:t>
            </a:r>
            <a:endParaRPr lang="ru-RU" sz="3000" b="1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+mn-lt"/>
            </a:endParaRPr>
          </a:p>
        </p:txBody>
      </p:sp>
      <p:pic>
        <p:nvPicPr>
          <p:cNvPr id="4" name="Рисунок 3" descr="Герб_Заречного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57256" cy="10715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7253" y="1412776"/>
            <a:ext cx="9126747" cy="5516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ru-RU" sz="2350" b="1" i="1" dirty="0"/>
              <a:t>Перечень стратегических проектов</a:t>
            </a:r>
          </a:p>
          <a:p>
            <a:r>
              <a:rPr lang="ru-RU" sz="2350" dirty="0"/>
              <a:t>- Муниципальная программа «Здоровье» на территории городского округа Заречный на 2014-2016 годы;</a:t>
            </a:r>
          </a:p>
          <a:p>
            <a:r>
              <a:rPr lang="ru-RU" sz="2350" dirty="0"/>
              <a:t>- Профилактика ВИЧ.</a:t>
            </a:r>
          </a:p>
          <a:p>
            <a:r>
              <a:rPr lang="ru-RU" sz="2350" dirty="0"/>
              <a:t>Какие программы нужны нам? Например, в Екатеринбурге действуют </a:t>
            </a:r>
            <a:r>
              <a:rPr lang="ru-RU" sz="2350" dirty="0" smtClean="0"/>
              <a:t>следующие</a:t>
            </a:r>
            <a:r>
              <a:rPr lang="ru-RU" sz="2350" dirty="0"/>
              <a:t>:</a:t>
            </a:r>
          </a:p>
          <a:p>
            <a:r>
              <a:rPr lang="ru-RU" sz="2350" dirty="0"/>
              <a:t>- Здоровье маленьких горожан;</a:t>
            </a:r>
          </a:p>
          <a:p>
            <a:r>
              <a:rPr lang="ru-RU" sz="2350" dirty="0"/>
              <a:t>- Три шага к долголетию, состоящий из трех </a:t>
            </a:r>
            <a:r>
              <a:rPr lang="ru-RU" sz="2350" dirty="0" err="1"/>
              <a:t>подпроектов</a:t>
            </a:r>
            <a:r>
              <a:rPr lang="ru-RU" sz="2350" dirty="0"/>
              <a:t>: «Профилактика и лечение артериальной	гипертонии»; «Совершенствование травматологической помощи жителям Екатеринбурга»; «Совершенствование системы профилактики и медицинской помощи населению при новообразованиях (Онкология)»;</a:t>
            </a:r>
          </a:p>
          <a:p>
            <a:r>
              <a:rPr lang="ru-RU" sz="2350" dirty="0"/>
              <a:t>- Профилактика - упреждающий удар Екатеринбург медицинский.</a:t>
            </a:r>
          </a:p>
        </p:txBody>
      </p:sp>
    </p:spTree>
    <p:extLst>
      <p:ext uri="{BB962C8B-B14F-4D97-AF65-F5344CB8AC3E}">
        <p14:creationId xmlns:p14="http://schemas.microsoft.com/office/powerpoint/2010/main" val="12714368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214290"/>
            <a:ext cx="7615262" cy="910454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000" b="1" i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ru-RU" sz="2800" b="1" cap="none" dirty="0">
                <a:solidFill>
                  <a:schemeClr val="accent1">
                    <a:lumMod val="50000"/>
                  </a:schemeClr>
                </a:solidFill>
                <a:effectLst/>
              </a:rPr>
              <a:t>Раздел 3. СТРАТЕГИЧЕСКИЕ НАПРАВЛЕНИЯ И ПРОГРАММЫ</a:t>
            </a:r>
            <a:endParaRPr lang="ru-RU" sz="3000" b="1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+mn-lt"/>
            </a:endParaRPr>
          </a:p>
        </p:txBody>
      </p:sp>
      <p:pic>
        <p:nvPicPr>
          <p:cNvPr id="4" name="Рисунок 3" descr="Герб_Заречного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57256" cy="10715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7253" y="1412776"/>
            <a:ext cx="9126747" cy="4070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ru-RU" sz="2350" b="1" i="1" dirty="0" smtClean="0"/>
              <a:t>Направление </a:t>
            </a:r>
            <a:r>
              <a:rPr lang="ru-RU" sz="2350" b="1" i="1" dirty="0"/>
              <a:t>2. Заречный – город развития атомной энергетики, науки, </a:t>
            </a:r>
            <a:r>
              <a:rPr lang="ru-RU" sz="2350" b="1" i="1" dirty="0" smtClean="0"/>
              <a:t>промышленности </a:t>
            </a:r>
            <a:r>
              <a:rPr lang="ru-RU" sz="2350" b="1" i="1" dirty="0"/>
              <a:t>и </a:t>
            </a:r>
            <a:r>
              <a:rPr lang="ru-RU" sz="2350" b="1" i="1" dirty="0" smtClean="0"/>
              <a:t>инновационных технологий</a:t>
            </a:r>
          </a:p>
          <a:p>
            <a:pPr marL="342900" indent="-342900">
              <a:buFontTx/>
              <a:buChar char="-"/>
            </a:pPr>
            <a:r>
              <a:rPr lang="ru-RU" sz="2350" b="1" i="1" dirty="0"/>
              <a:t>Стратегические </a:t>
            </a:r>
            <a:r>
              <a:rPr lang="ru-RU" sz="2350" b="1" i="1" dirty="0" smtClean="0"/>
              <a:t>программы:</a:t>
            </a:r>
            <a:endParaRPr lang="ru-RU" sz="2350" b="1" i="1" dirty="0"/>
          </a:p>
          <a:p>
            <a:r>
              <a:rPr lang="ru-RU" sz="2350" dirty="0" smtClean="0"/>
              <a:t>- </a:t>
            </a:r>
            <a:r>
              <a:rPr lang="ru-RU" sz="2350" dirty="0"/>
              <a:t>Развитие атомной энергетики с реакторами на быстрых нейтронах;</a:t>
            </a:r>
          </a:p>
          <a:p>
            <a:r>
              <a:rPr lang="ru-RU" sz="2350" dirty="0"/>
              <a:t>- Развитие научно-исследовательской деятельности в сфере атомной </a:t>
            </a:r>
            <a:r>
              <a:rPr lang="ru-RU" sz="2350" dirty="0" smtClean="0"/>
              <a:t>энергетики</a:t>
            </a:r>
            <a:r>
              <a:rPr lang="ru-RU" sz="2350" dirty="0"/>
              <a:t>, радиационных и ядерных технологий и производств;</a:t>
            </a:r>
          </a:p>
          <a:p>
            <a:r>
              <a:rPr lang="ru-RU" sz="2350" dirty="0"/>
              <a:t>- Развитие инновационных наукоёмких производств и новых технологий</a:t>
            </a:r>
            <a:r>
              <a:rPr lang="ru-RU" sz="2350" dirty="0" smtClean="0"/>
              <a:t>.</a:t>
            </a:r>
            <a:endParaRPr lang="ru-RU" sz="2350" dirty="0"/>
          </a:p>
        </p:txBody>
      </p:sp>
    </p:spTree>
    <p:extLst>
      <p:ext uri="{BB962C8B-B14F-4D97-AF65-F5344CB8AC3E}">
        <p14:creationId xmlns:p14="http://schemas.microsoft.com/office/powerpoint/2010/main" val="7840249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214290"/>
            <a:ext cx="7615262" cy="910454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000" b="1" i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ru-RU" sz="2800" b="1" cap="none" dirty="0">
                <a:solidFill>
                  <a:schemeClr val="accent1">
                    <a:lumMod val="50000"/>
                  </a:schemeClr>
                </a:solidFill>
                <a:effectLst/>
              </a:rPr>
              <a:t>Раздел 3. СТРАТЕГИЧЕСКИЕ НАПРАВЛЕНИЯ И ПРОГРАММЫ</a:t>
            </a:r>
            <a:endParaRPr lang="ru-RU" sz="3000" b="1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+mn-lt"/>
            </a:endParaRPr>
          </a:p>
        </p:txBody>
      </p:sp>
      <p:pic>
        <p:nvPicPr>
          <p:cNvPr id="4" name="Рисунок 3" descr="Герб_Заречного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57256" cy="10715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7253" y="1412776"/>
            <a:ext cx="9126747" cy="1900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ru-RU" sz="2350" b="1" i="1" dirty="0"/>
              <a:t>Направление 3. Развитие агропромышленного комплекса городского </a:t>
            </a:r>
            <a:r>
              <a:rPr lang="ru-RU" sz="2350" b="1" i="1" dirty="0" smtClean="0"/>
              <a:t>округа</a:t>
            </a:r>
          </a:p>
          <a:p>
            <a:pPr marL="342900" indent="-342900">
              <a:buFontTx/>
              <a:buChar char="-"/>
            </a:pPr>
            <a:r>
              <a:rPr lang="ru-RU" sz="2350" b="1" i="1" dirty="0"/>
              <a:t>Стратегические </a:t>
            </a:r>
            <a:r>
              <a:rPr lang="ru-RU" sz="2350" b="1" i="1" dirty="0" smtClean="0"/>
              <a:t>программы:</a:t>
            </a:r>
            <a:endParaRPr lang="ru-RU" sz="2350" b="1" i="1" dirty="0"/>
          </a:p>
          <a:p>
            <a:r>
              <a:rPr lang="ru-RU" sz="2350" dirty="0"/>
              <a:t>- Развитие агропромышленного комплекса - основа возрождения села.</a:t>
            </a:r>
          </a:p>
        </p:txBody>
      </p:sp>
    </p:spTree>
    <p:extLst>
      <p:ext uri="{BB962C8B-B14F-4D97-AF65-F5344CB8AC3E}">
        <p14:creationId xmlns:p14="http://schemas.microsoft.com/office/powerpoint/2010/main" val="14123705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214290"/>
            <a:ext cx="7615262" cy="785818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000" b="1" i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ru-RU" sz="2800" b="1" cap="none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Основные условия формирования и реализации стратегии</a:t>
            </a:r>
            <a:endParaRPr lang="ru-RU" sz="3000" b="1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+mn-lt"/>
            </a:endParaRPr>
          </a:p>
        </p:txBody>
      </p:sp>
      <p:pic>
        <p:nvPicPr>
          <p:cNvPr id="4" name="Рисунок 3" descr="Герб_Заречного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57256" cy="10715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467544" y="1556792"/>
            <a:ext cx="821925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Личное участие ПЕРВЫХ ЛИЦ в разработке и контроле реализации СТРАТЕГИИ;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СТРАТЕГИЮ РАЗРАБАТЫВАЮТ ЖИТЕЛИ НАШЕГО ГОРОДА;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СТРАТЕГИЯ – Документ общественного согласия;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ГЛАВНЫЙ КРИТЕРИЙ ЭФФЕКТИВНОСТИ ДЕЯТЕЛЬНОСТИ ОРГАНОВ ВЛАСТИ – положительная динамика развития и достижение целей стратегии;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Формирование института стратегических проектов;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Системность, согласованность и преемственность стратегического и текущего планирования</a:t>
            </a:r>
            <a:endParaRPr lang="ru-RU" sz="24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214290"/>
            <a:ext cx="7615262" cy="910454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000" b="1" i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ru-RU" sz="2800" b="1" cap="none" dirty="0">
                <a:solidFill>
                  <a:schemeClr val="accent1">
                    <a:lumMod val="50000"/>
                  </a:schemeClr>
                </a:solidFill>
                <a:effectLst/>
              </a:rPr>
              <a:t>Раздел 3. СТРАТЕГИЧЕСКИЕ НАПРАВЛЕНИЯ И ПРОГРАММЫ</a:t>
            </a:r>
            <a:endParaRPr lang="ru-RU" sz="3000" b="1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+mn-lt"/>
            </a:endParaRPr>
          </a:p>
        </p:txBody>
      </p:sp>
      <p:pic>
        <p:nvPicPr>
          <p:cNvPr id="4" name="Рисунок 3" descr="Герб_Заречного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57256" cy="10715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7253" y="1412776"/>
            <a:ext cx="9126747" cy="2623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ru-RU" sz="2350" b="1" i="1" dirty="0"/>
              <a:t>Направление 4. Развитие и модернизация жилищно-коммунального </a:t>
            </a:r>
            <a:r>
              <a:rPr lang="ru-RU" sz="2350" b="1" i="1" dirty="0" smtClean="0"/>
              <a:t>комплекса </a:t>
            </a:r>
            <a:r>
              <a:rPr lang="ru-RU" sz="2350" b="1" i="1" dirty="0"/>
              <a:t>городского </a:t>
            </a:r>
            <a:r>
              <a:rPr lang="ru-RU" sz="2350" b="1" i="1" dirty="0" smtClean="0"/>
              <a:t>округа</a:t>
            </a:r>
          </a:p>
          <a:p>
            <a:pPr marL="342900" indent="-342900">
              <a:buFontTx/>
              <a:buChar char="-"/>
            </a:pPr>
            <a:r>
              <a:rPr lang="ru-RU" sz="2350" b="1" i="1" dirty="0" smtClean="0"/>
              <a:t>Стратегические программы:</a:t>
            </a:r>
            <a:endParaRPr lang="ru-RU" sz="2350" b="1" i="1" dirty="0"/>
          </a:p>
          <a:p>
            <a:r>
              <a:rPr lang="ru-RU" sz="2350" dirty="0"/>
              <a:t>- Совершенствование системы управления жилищным фондом;</a:t>
            </a:r>
          </a:p>
          <a:p>
            <a:r>
              <a:rPr lang="ru-RU" sz="2350" dirty="0"/>
              <a:t>- Развитие современных инженерных систем жизнеобеспечения.</a:t>
            </a:r>
          </a:p>
        </p:txBody>
      </p:sp>
    </p:spTree>
    <p:extLst>
      <p:ext uri="{BB962C8B-B14F-4D97-AF65-F5344CB8AC3E}">
        <p14:creationId xmlns:p14="http://schemas.microsoft.com/office/powerpoint/2010/main" val="28778603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214290"/>
            <a:ext cx="7615262" cy="910454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000" b="1" i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ru-RU" sz="2800" b="1" cap="none" dirty="0">
                <a:solidFill>
                  <a:schemeClr val="accent1">
                    <a:lumMod val="50000"/>
                  </a:schemeClr>
                </a:solidFill>
                <a:effectLst/>
              </a:rPr>
              <a:t>Раздел 3. СТРАТЕГИЧЕСКИЕ НАПРАВЛЕНИЯ И ПРОГРАММЫ</a:t>
            </a:r>
            <a:endParaRPr lang="ru-RU" sz="3000" b="1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+mn-lt"/>
            </a:endParaRPr>
          </a:p>
        </p:txBody>
      </p:sp>
      <p:pic>
        <p:nvPicPr>
          <p:cNvPr id="4" name="Рисунок 3" descr="Герб_Заречного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57256" cy="10715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7253" y="1412776"/>
            <a:ext cx="9126747" cy="3347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ru-RU" sz="2350" b="1" i="1" dirty="0"/>
              <a:t>Направление 5. Развитие рынка товаров и </a:t>
            </a:r>
            <a:r>
              <a:rPr lang="ru-RU" sz="2350" b="1" i="1" dirty="0" smtClean="0"/>
              <a:t>услуг</a:t>
            </a:r>
          </a:p>
          <a:p>
            <a:pPr marL="342900" indent="-342900">
              <a:buFontTx/>
              <a:buChar char="-"/>
            </a:pPr>
            <a:r>
              <a:rPr lang="ru-RU" sz="2350" b="1" i="1" dirty="0" smtClean="0"/>
              <a:t>Стратегические программы:</a:t>
            </a:r>
            <a:endParaRPr lang="ru-RU" sz="2350" b="1" i="1" dirty="0"/>
          </a:p>
          <a:p>
            <a:r>
              <a:rPr lang="ru-RU" sz="2350" dirty="0"/>
              <a:t>- Заречный - центр производства качественных и безопасных </a:t>
            </a:r>
            <a:r>
              <a:rPr lang="ru-RU" sz="2350" dirty="0" smtClean="0"/>
              <a:t>потребительских </a:t>
            </a:r>
            <a:r>
              <a:rPr lang="ru-RU" sz="2350" dirty="0"/>
              <a:t>товаров;</a:t>
            </a:r>
          </a:p>
          <a:p>
            <a:r>
              <a:rPr lang="ru-RU" sz="2350" dirty="0"/>
              <a:t>- Заречный - региональный транспортно-логистический узел;</a:t>
            </a:r>
          </a:p>
          <a:p>
            <a:pPr marL="342900" indent="-342900">
              <a:buFontTx/>
              <a:buChar char="-"/>
            </a:pPr>
            <a:r>
              <a:rPr lang="ru-RU" sz="2350" dirty="0" smtClean="0"/>
              <a:t>Высокое </a:t>
            </a:r>
            <a:r>
              <a:rPr lang="ru-RU" sz="2350" dirty="0"/>
              <a:t>качество услуг - новый уровень обслуживания</a:t>
            </a:r>
            <a:r>
              <a:rPr lang="ru-RU" sz="2350" dirty="0" smtClean="0"/>
              <a:t>;</a:t>
            </a:r>
          </a:p>
          <a:p>
            <a:pPr marL="342900" indent="-342900">
              <a:buFontTx/>
              <a:buChar char="-"/>
            </a:pPr>
            <a:endParaRPr lang="ru-RU" sz="2350" dirty="0"/>
          </a:p>
          <a:p>
            <a:pPr marL="342900" indent="-342900">
              <a:buFontTx/>
              <a:buChar char="-"/>
            </a:pPr>
            <a:endParaRPr lang="ru-RU" sz="2350" dirty="0" smtClean="0"/>
          </a:p>
          <a:p>
            <a:r>
              <a:rPr lang="ru-RU" sz="2350" b="1" i="1" dirty="0" smtClean="0"/>
              <a:t>Продолжение следует…</a:t>
            </a:r>
            <a:endParaRPr lang="ru-RU" sz="2350" b="1" i="1" dirty="0"/>
          </a:p>
        </p:txBody>
      </p:sp>
    </p:spTree>
    <p:extLst>
      <p:ext uri="{BB962C8B-B14F-4D97-AF65-F5344CB8AC3E}">
        <p14:creationId xmlns:p14="http://schemas.microsoft.com/office/powerpoint/2010/main" val="7737535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214290"/>
            <a:ext cx="7615262" cy="910454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000" b="1" i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ru-RU" sz="2800" b="1" cap="none" dirty="0">
                <a:solidFill>
                  <a:schemeClr val="accent1">
                    <a:lumMod val="50000"/>
                  </a:schemeClr>
                </a:solidFill>
                <a:effectLst/>
              </a:rPr>
              <a:t>Раздел 3. СТРАТЕГИЧЕСКИЕ НАПРАВЛЕНИЯ И ПРОГРАММЫ</a:t>
            </a:r>
            <a:endParaRPr lang="ru-RU" sz="3000" b="1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+mn-lt"/>
            </a:endParaRPr>
          </a:p>
        </p:txBody>
      </p:sp>
      <p:pic>
        <p:nvPicPr>
          <p:cNvPr id="4" name="Рисунок 3" descr="Герб_Заречного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57256" cy="10715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7253" y="1412776"/>
            <a:ext cx="9126747" cy="1900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ru-RU" sz="2350" b="1" i="1" dirty="0"/>
              <a:t>Комплекс мер для достижения целей стратегических направлений и </a:t>
            </a:r>
            <a:r>
              <a:rPr lang="ru-RU" sz="2350" b="1" i="1" dirty="0" smtClean="0"/>
              <a:t>программ</a:t>
            </a:r>
            <a:endParaRPr lang="ru-RU" sz="2350" b="1" i="1" dirty="0"/>
          </a:p>
          <a:p>
            <a:pPr marL="342900" indent="-342900">
              <a:buFontTx/>
              <a:buChar char="-"/>
            </a:pPr>
            <a:r>
              <a:rPr lang="ru-RU" sz="2350" b="1" i="1" dirty="0"/>
              <a:t>Комплекс мер для достижения целей стратегических направлений и про-грамм на период до 2030 года с видом финансирования представлен в </a:t>
            </a:r>
            <a:r>
              <a:rPr lang="ru-RU" sz="2350" b="1" i="1" dirty="0" smtClean="0"/>
              <a:t>таблице…</a:t>
            </a:r>
            <a:endParaRPr lang="ru-RU" sz="235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7059210"/>
              </p:ext>
            </p:extLst>
          </p:nvPr>
        </p:nvGraphicFramePr>
        <p:xfrm>
          <a:off x="1000100" y="3511674"/>
          <a:ext cx="7128792" cy="323390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376264"/>
                <a:gridCol w="2376264"/>
                <a:gridCol w="2376264"/>
              </a:tblGrid>
              <a:tr h="419844">
                <a:tc>
                  <a:txBody>
                    <a:bodyPr/>
                    <a:lstStyle/>
                    <a:p>
                      <a:r>
                        <a:rPr lang="ru-RU" dirty="0" smtClean="0"/>
                        <a:t>2017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2019</a:t>
                      </a:r>
                      <a:endParaRPr lang="ru-RU" dirty="0"/>
                    </a:p>
                  </a:txBody>
                  <a:tcPr/>
                </a:tc>
              </a:tr>
              <a:tr h="724661">
                <a:tc>
                  <a:txBody>
                    <a:bodyPr/>
                    <a:lstStyle/>
                    <a:p>
                      <a:r>
                        <a:rPr lang="ru-RU" dirty="0" smtClean="0"/>
                        <a:t>Ледовый дворец спорта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?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?</a:t>
                      </a:r>
                      <a:endParaRPr lang="ru-RU" dirty="0"/>
                    </a:p>
                  </a:txBody>
                  <a:tcPr/>
                </a:tc>
              </a:tr>
              <a:tr h="724661">
                <a:tc>
                  <a:txBody>
                    <a:bodyPr/>
                    <a:lstStyle/>
                    <a:p>
                      <a:r>
                        <a:rPr lang="ru-RU" dirty="0" smtClean="0"/>
                        <a:t>Очистные в </a:t>
                      </a:r>
                      <a:r>
                        <a:rPr lang="ru-RU" dirty="0" err="1" smtClean="0"/>
                        <a:t>Курманке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?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?</a:t>
                      </a:r>
                      <a:endParaRPr lang="ru-RU" dirty="0"/>
                    </a:p>
                  </a:txBody>
                  <a:tcPr/>
                </a:tc>
              </a:tr>
              <a:tr h="724661">
                <a:tc>
                  <a:txBody>
                    <a:bodyPr/>
                    <a:lstStyle/>
                    <a:p>
                      <a:r>
                        <a:rPr lang="ru-RU" dirty="0" smtClean="0"/>
                        <a:t>Дом досуга в </a:t>
                      </a:r>
                      <a:r>
                        <a:rPr lang="ru-RU" dirty="0" err="1" smtClean="0"/>
                        <a:t>Мезенке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?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?</a:t>
                      </a:r>
                      <a:endParaRPr lang="ru-RU" dirty="0"/>
                    </a:p>
                  </a:txBody>
                  <a:tcPr/>
                </a:tc>
              </a:tr>
              <a:tr h="419844">
                <a:tc>
                  <a:txBody>
                    <a:bodyPr/>
                    <a:lstStyle/>
                    <a:p>
                      <a:r>
                        <a:rPr lang="ru-RU" dirty="0" smtClean="0"/>
                        <a:t>Капитальный ремонт дорог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?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?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77466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214290"/>
            <a:ext cx="7615262" cy="910454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000" b="1" i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ru-RU" sz="2800" b="1" cap="none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Результат работы</a:t>
            </a:r>
            <a:endParaRPr lang="ru-RU" sz="3000" b="1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+mn-lt"/>
            </a:endParaRPr>
          </a:p>
        </p:txBody>
      </p:sp>
      <p:pic>
        <p:nvPicPr>
          <p:cNvPr id="4" name="Рисунок 3" descr="Герб_Заречного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57256" cy="10715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7253" y="1412776"/>
            <a:ext cx="9126747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ru-RU" sz="2350" dirty="0" smtClean="0"/>
              <a:t>Разработка для каждого из Вас программы мероприятий для выборной кампании и последующей работе в Думе;</a:t>
            </a:r>
          </a:p>
          <a:p>
            <a:pPr marL="342900" indent="-342900">
              <a:buFontTx/>
              <a:buChar char="-"/>
            </a:pPr>
            <a:r>
              <a:rPr lang="ru-RU" sz="2350" dirty="0" smtClean="0"/>
              <a:t>Совместная подготовка проекта бюджета 2017 года, исходя из Стратегии города и приоритетности задач, который нам с Вами придется исполнять на благо жителей нашего города в последующие 5 лет.</a:t>
            </a:r>
            <a:endParaRPr lang="ru-RU" sz="2350" dirty="0"/>
          </a:p>
        </p:txBody>
      </p:sp>
    </p:spTree>
    <p:extLst>
      <p:ext uri="{BB962C8B-B14F-4D97-AF65-F5344CB8AC3E}">
        <p14:creationId xmlns:p14="http://schemas.microsoft.com/office/powerpoint/2010/main" val="7701766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Герб_Заречного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51998" y="44624"/>
            <a:ext cx="857256" cy="10715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627656" y="2551837"/>
            <a:ext cx="78886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Спасибо за внимание!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615616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214290"/>
            <a:ext cx="7615262" cy="785818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000" b="1" i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ru-RU" sz="2800" b="1" cap="none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Как это должно происходить?</a:t>
            </a:r>
            <a:endParaRPr lang="ru-RU" sz="3000" b="1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+mn-lt"/>
            </a:endParaRPr>
          </a:p>
        </p:txBody>
      </p:sp>
      <p:pic>
        <p:nvPicPr>
          <p:cNvPr id="4" name="Рисунок 3" descr="Герб_Заречного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57256" cy="10715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3" b="-3823"/>
          <a:stretch/>
        </p:blipFill>
        <p:spPr>
          <a:xfrm>
            <a:off x="0" y="1116000"/>
            <a:ext cx="9144000" cy="646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218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214290"/>
            <a:ext cx="7615262" cy="785818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000" b="1" i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ru-RU" sz="2800" b="1" cap="none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Схема стратегического управления</a:t>
            </a:r>
            <a:endParaRPr lang="ru-RU" sz="3000" b="1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+mn-lt"/>
            </a:endParaRPr>
          </a:p>
        </p:txBody>
      </p:sp>
      <p:pic>
        <p:nvPicPr>
          <p:cNvPr id="4" name="Рисунок 3" descr="Герб_Заречного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57256" cy="10715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2F2F0"/>
              </a:clrFrom>
              <a:clrTo>
                <a:srgbClr val="F2F2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90" b="-17890"/>
          <a:stretch/>
        </p:blipFill>
        <p:spPr>
          <a:xfrm>
            <a:off x="0" y="1548000"/>
            <a:ext cx="9144000" cy="646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2722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214290"/>
            <a:ext cx="7615262" cy="785818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000" b="1" i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ru-RU" sz="2800" b="1" cap="none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Механизм реализации стратегического управления</a:t>
            </a:r>
            <a:endParaRPr lang="ru-RU" sz="3000" b="1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+mn-lt"/>
            </a:endParaRPr>
          </a:p>
        </p:txBody>
      </p:sp>
      <p:pic>
        <p:nvPicPr>
          <p:cNvPr id="4" name="Рисунок 3" descr="Герб_Заречного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57256" cy="10715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" t="18447" r="-3625" b="-18447"/>
          <a:stretch/>
        </p:blipFill>
        <p:spPr>
          <a:xfrm>
            <a:off x="108000" y="1556792"/>
            <a:ext cx="9835277" cy="695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9681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214290"/>
            <a:ext cx="7615262" cy="785818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000" b="1" i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ru-RU" sz="2800" b="1" cap="none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Схема формирования стратегических документов и инструментов реализации</a:t>
            </a:r>
            <a:endParaRPr lang="ru-RU" sz="3000" b="1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+mn-lt"/>
            </a:endParaRPr>
          </a:p>
        </p:txBody>
      </p:sp>
      <p:pic>
        <p:nvPicPr>
          <p:cNvPr id="4" name="Рисунок 3" descr="Герб_Заречного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57256" cy="10715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EAEAEC"/>
              </a:clrFrom>
              <a:clrTo>
                <a:srgbClr val="EAEA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17130" r="-4032" b="-17130"/>
          <a:stretch/>
        </p:blipFill>
        <p:spPr>
          <a:xfrm>
            <a:off x="72000" y="1800000"/>
            <a:ext cx="9838538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6446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0"/>
            <a:ext cx="7615262" cy="1126478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000" b="1" i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ru-RU" sz="2000" b="1" cap="none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Пример: разработка и реализация Стратегической программы «Образованные города» Стратегии развития Екатеринбургской агломерации</a:t>
            </a:r>
            <a:endParaRPr lang="ru-RU" sz="2000" b="1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+mn-lt"/>
            </a:endParaRPr>
          </a:p>
        </p:txBody>
      </p:sp>
      <p:pic>
        <p:nvPicPr>
          <p:cNvPr id="4" name="Рисунок 3" descr="Герб_Заречного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57256" cy="10715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2F1F7"/>
              </a:clrFrom>
              <a:clrTo>
                <a:srgbClr val="F2F1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77" b="-21477"/>
          <a:stretch/>
        </p:blipFill>
        <p:spPr>
          <a:xfrm>
            <a:off x="-612576" y="1268760"/>
            <a:ext cx="10488226" cy="835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3433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0"/>
            <a:ext cx="7615262" cy="1126478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000" b="1" i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ru-RU" sz="2000" b="1" cap="none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Пример: распределение по уровням контроля показателей реализации Стратегической программы «Образованные города»</a:t>
            </a:r>
            <a:endParaRPr lang="ru-RU" sz="2000" b="1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+mn-lt"/>
            </a:endParaRPr>
          </a:p>
        </p:txBody>
      </p:sp>
      <p:pic>
        <p:nvPicPr>
          <p:cNvPr id="4" name="Рисунок 3" descr="Герб_Заречного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57256" cy="10715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0F0F2"/>
              </a:clrFrom>
              <a:clrTo>
                <a:srgbClr val="F0F0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92" b="-18692"/>
          <a:stretch/>
        </p:blipFill>
        <p:spPr>
          <a:xfrm>
            <a:off x="0" y="1404000"/>
            <a:ext cx="9144000" cy="646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0503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16231</TotalTime>
  <Words>1139</Words>
  <Application>Microsoft Office PowerPoint</Application>
  <PresentationFormat>Экран (4:3)</PresentationFormat>
  <Paragraphs>173</Paragraphs>
  <Slides>34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4" baseType="lpstr">
      <vt:lpstr>Arial</vt:lpstr>
      <vt:lpstr>Book Antiqua</vt:lpstr>
      <vt:lpstr>Calibri</vt:lpstr>
      <vt:lpstr>Cambria</vt:lpstr>
      <vt:lpstr>DejaVu Serif</vt:lpstr>
      <vt:lpstr>Lucida Sans</vt:lpstr>
      <vt:lpstr>Segoe UI</vt:lpstr>
      <vt:lpstr>Times New Roman</vt:lpstr>
      <vt:lpstr>Wingdings 2</vt:lpstr>
      <vt:lpstr>Трек</vt:lpstr>
      <vt:lpstr>Муниципальное образование «городской округ заречный»</vt:lpstr>
      <vt:lpstr>«Что?» и «Для чего?»</vt:lpstr>
      <vt:lpstr> Основные условия формирования и реализации стратегии</vt:lpstr>
      <vt:lpstr> Как это должно происходить?</vt:lpstr>
      <vt:lpstr> Схема стратегического управления</vt:lpstr>
      <vt:lpstr> Механизм реализации стратегического управления</vt:lpstr>
      <vt:lpstr> Схема формирования стратегических документов и инструментов реализации</vt:lpstr>
      <vt:lpstr> Пример: разработка и реализация Стратегической программы «Образованные города» Стратегии развития Екатеринбургской агломерации</vt:lpstr>
      <vt:lpstr> Пример: распределение по уровням контроля показателей реализации Стратегической программы «Образованные города»</vt:lpstr>
      <vt:lpstr> Пример: распределение по уровням контроля показателей реализации Стратегической программы «Образованные города»</vt:lpstr>
      <vt:lpstr> Примерная система стратегических направлений развития агломерации</vt:lpstr>
      <vt:lpstr> Структура Стратегии социально-экономического развития агломерации</vt:lpstr>
      <vt:lpstr> Взаимосвязь документов стратегического и градостроительного планирования</vt:lpstr>
      <vt:lpstr>Система взаимосвязи целей-задач-показателей и разработки Стратегий</vt:lpstr>
      <vt:lpstr>Принципиальная структура Стратегии</vt:lpstr>
      <vt:lpstr>Показатели качества жизни как основной критерий оценки деятельности власти и реализации Стратегии</vt:lpstr>
      <vt:lpstr>СТРАТЕГИЧЕСКИЙ ПЛАН РАЗВИТИЯ МУНИЦИПАЛЬНОГО ОБРАЗОВАНИЯ  «ГОРОДСКОЙ ОКРУГ ЗАРЕЧНЫЙ» НА ПЕРИОД ДО 2030 ГОДА</vt:lpstr>
      <vt:lpstr> Введение</vt:lpstr>
      <vt:lpstr> Раздел 1. КОНЦЕПТУАЛЬНЫЕ ОСНОВЫ СТРАТЕГИЧЕСКОГО ПЛАНА</vt:lpstr>
      <vt:lpstr> Раздел 1. КОНЦЕПТУАЛЬНЫЕ ОСНОВЫ СТРАТЕГИЧЕСКОГО ПЛАНА</vt:lpstr>
      <vt:lpstr> Раздел 2. СОЦИОЭКОНОМИКА ГОРОДСКОГО ОКРУГА ЗАРЕЧНЫЙ: КОНКУРЕНТНЫЕ ВОЗМОЖНОСТИ И ОСОБЕННОСТИ РАЗВИТИЯ</vt:lpstr>
      <vt:lpstr> Раздел 2. СОЦИОЭКОНОМИКА ГОРОДСКОГО ОКРУГА ЗАРЕЧНЫЙ: КОНКУРЕНТНЫЕ ВОЗМОЖНОСТИ И ОСОБЕННОСТИ РАЗВИТИЯ</vt:lpstr>
      <vt:lpstr> Раздел 2. СОЦИОЭКОНОМИКА ГОРОДСКОГО ОКРУГА ЗАРЕЧНЫЙ: КОНКУРЕНТНЫЕ ВОЗМОЖНОСТИ И ОСОБЕННОСТИ РАЗВИТИЯ</vt:lpstr>
      <vt:lpstr> Раздел 2. СОЦИОЭКОНОМИКА ГОРОДСКОГО ОКРУГА ЗАРЕЧНЫЙ: КОНКУРЕНТНЫЕ ВОЗМОЖНОСТИ И ОСОБЕННОСТИ РАЗВИТИЯ</vt:lpstr>
      <vt:lpstr> Раздел 2. СОЦИОЭКОНОМИКА ГОРОДСКОГО ОКРУГА ЗАРЕЧНЫЙ: КОНКУРЕНТНЫЕ ВОЗМОЖНОСТИ И ОСОБЕННОСТИ РАЗВИТИЯ</vt:lpstr>
      <vt:lpstr> Раздел 3. СТРАТЕГИЧЕСКИЕ НАПРАВЛЕНИЯ И ПРОГРАММЫ</vt:lpstr>
      <vt:lpstr> Раздел 3. СТРАТЕГИЧЕСКИЕ НАПРАВЛЕНИЯ И ПРОГРАММЫ</vt:lpstr>
      <vt:lpstr> Раздел 3. СТРАТЕГИЧЕСКИЕ НАПРАВЛЕНИЯ И ПРОГРАММЫ</vt:lpstr>
      <vt:lpstr> Раздел 3. СТРАТЕГИЧЕСКИЕ НАПРАВЛЕНИЯ И ПРОГРАММЫ</vt:lpstr>
      <vt:lpstr> Раздел 3. СТРАТЕГИЧЕСКИЕ НАПРАВЛЕНИЯ И ПРОГРАММЫ</vt:lpstr>
      <vt:lpstr> Раздел 3. СТРАТЕГИЧЕСКИЕ НАПРАВЛЕНИЯ И ПРОГРАММЫ</vt:lpstr>
      <vt:lpstr> Раздел 3. СТРАТЕГИЧЕСКИЕ НАПРАВЛЕНИЯ И ПРОГРАММЫ</vt:lpstr>
      <vt:lpstr> Результат работы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 образование «Городской округ Заречный»</dc:title>
  <dc:creator>Admin</dc:creator>
  <cp:lastModifiedBy>User</cp:lastModifiedBy>
  <cp:revision>1623</cp:revision>
  <dcterms:created xsi:type="dcterms:W3CDTF">2013-08-09T10:41:05Z</dcterms:created>
  <dcterms:modified xsi:type="dcterms:W3CDTF">2016-06-07T14:38:46Z</dcterms:modified>
</cp:coreProperties>
</file>