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9" r:id="rId4"/>
    <p:sldId id="297" r:id="rId5"/>
    <p:sldId id="298" r:id="rId6"/>
    <p:sldId id="291" r:id="rId7"/>
    <p:sldId id="301" r:id="rId8"/>
    <p:sldId id="304" r:id="rId9"/>
    <p:sldId id="303" r:id="rId10"/>
    <p:sldId id="305" r:id="rId11"/>
    <p:sldId id="293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74A7"/>
    <a:srgbClr val="006600"/>
    <a:srgbClr val="F6F6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0" autoAdjust="0"/>
    <p:restoredTop sz="93052" autoAdjust="0"/>
  </p:normalViewPr>
  <p:slideViewPr>
    <p:cSldViewPr>
      <p:cViewPr varScale="1">
        <p:scale>
          <a:sx n="73" d="100"/>
          <a:sy n="73" d="100"/>
        </p:scale>
        <p:origin x="-11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A67AC-0C8E-4FF1-A75A-8019475DF10F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DDAA5-F18B-46A8-8D6A-8BAF52896E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89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12F5B2E1-C34A-494C-A476-6DA95D89E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469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E07C2C-304A-4C45-A7C7-50D8F65E32B9}" type="slidenum">
              <a:rPr lang="ru-RU" sz="1200"/>
              <a:pPr eaLnBrk="1" hangingPunct="1"/>
              <a:t>1</a:t>
            </a:fld>
            <a:endParaRPr lang="ru-RU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669925"/>
            <a:ext cx="6559550" cy="4919663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4572"/>
            <a:ext cx="5874010" cy="363000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9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429533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1BA6-C307-E84A-ACC3-4548AD5E5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654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C2E3-6A56-6C46-BE59-53F53B4BB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699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1EF4-21E3-F840-9AEA-8463452D7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554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01C5-F758-8D43-9ADC-73CE9FC32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448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DCBC-4D63-0F4C-BB7C-88BD3F49B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1744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A1E7-FAAE-4848-A9D8-2790AD31C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691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6112-0A40-7047-8B92-F3B632F0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953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CD8A-1AE0-2745-B49E-058762124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9434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9AD8-00B5-2148-91E0-05BDDE944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5494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6DAF-C784-C348-B77A-2D5F9165B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28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 smtClean="0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D8800763-60EE-B846-84C7-A01E1063B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mailto:v.a.borodulina@mail.ru" TargetMode="External"/><Relationship Id="rId4" Type="http://schemas.openxmlformats.org/officeDocument/2006/relationships/hyperlink" Target="mailto:tebin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akupki.rosatom.ru/Web.aspx?node=gpzz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rosatom.ru/kspao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investinregions.ru/incentiv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2780928"/>
            <a:ext cx="831691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ru-RU" sz="2200" b="1" dirty="0" smtClean="0">
                <a:solidFill>
                  <a:schemeClr val="tx2"/>
                </a:solidFill>
              </a:rPr>
              <a:t>О содействии </a:t>
            </a:r>
            <a:r>
              <a:rPr lang="ru-RU" sz="2200" b="1" dirty="0">
                <a:solidFill>
                  <a:schemeClr val="tx2"/>
                </a:solidFill>
              </a:rPr>
              <a:t>развитию и кооперации </a:t>
            </a:r>
            <a:r>
              <a:rPr lang="ru-RU" sz="2200" b="1" dirty="0" smtClean="0">
                <a:solidFill>
                  <a:schemeClr val="tx2"/>
                </a:solidFill>
              </a:rPr>
              <a:t>с предприятиями атомной отрасли субъектов </a:t>
            </a:r>
            <a:r>
              <a:rPr lang="ru-RU" sz="2200" b="1" dirty="0">
                <a:solidFill>
                  <a:schemeClr val="tx2"/>
                </a:solidFill>
              </a:rPr>
              <a:t>малого и среднего </a:t>
            </a:r>
            <a:r>
              <a:rPr lang="ru-RU" sz="2200" b="1" dirty="0" smtClean="0">
                <a:solidFill>
                  <a:schemeClr val="tx2"/>
                </a:solidFill>
              </a:rPr>
              <a:t>предпринимательства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54887" y="908720"/>
            <a:ext cx="670960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/>
                </a:solidFill>
              </a:rPr>
              <a:t>Рабочая </a:t>
            </a:r>
            <a:r>
              <a:rPr lang="ru-RU" dirty="0">
                <a:solidFill>
                  <a:schemeClr val="bg2"/>
                </a:solidFill>
              </a:rPr>
              <a:t>группа по развитию </a:t>
            </a:r>
            <a:r>
              <a:rPr lang="ru-RU" dirty="0" smtClean="0">
                <a:solidFill>
                  <a:schemeClr val="bg2"/>
                </a:solidFill>
              </a:rPr>
              <a:t>территорий</a:t>
            </a:r>
            <a:endParaRPr lang="ru-RU" altLang="ru-RU" dirty="0">
              <a:solidFill>
                <a:schemeClr val="bg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5" y="5373216"/>
            <a:ext cx="25922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/>
                </a:solidFill>
              </a:rPr>
              <a:t>Для субъектов МСП 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/>
                </a:solidFill>
              </a:rPr>
              <a:t>заинтересованных сторон</a:t>
            </a:r>
            <a:endParaRPr lang="ru-RU" altLang="ru-RU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463" y="243467"/>
            <a:ext cx="1532241" cy="1478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1916832"/>
            <a:ext cx="3458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2"/>
                </a:solidFill>
              </a:rPr>
              <a:t>Приложение 1</a:t>
            </a:r>
          </a:p>
          <a:p>
            <a:pPr algn="r"/>
            <a:r>
              <a:rPr lang="ru-RU" sz="1200" dirty="0" smtClean="0">
                <a:solidFill>
                  <a:schemeClr val="tx2"/>
                </a:solidFill>
              </a:rPr>
              <a:t>к протоколу от 28.03.2016 № 1</a:t>
            </a:r>
          </a:p>
          <a:p>
            <a:pPr algn="r"/>
            <a:r>
              <a:rPr lang="ru-RU" sz="1200" dirty="0" smtClean="0">
                <a:solidFill>
                  <a:schemeClr val="tx2"/>
                </a:solidFill>
              </a:rPr>
              <a:t>заседания  Совета Фонда «АТР АЭС»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10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2907" y="-1"/>
            <a:ext cx="784949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chemeClr val="tx2"/>
                </a:solidFill>
              </a:rPr>
              <a:t>Технические задачи по взаимодействию с МСП</a:t>
            </a:r>
            <a:endParaRPr lang="en-US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43101" y="1628800"/>
            <a:ext cx="7129300" cy="648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</a:t>
            </a:r>
            <a:r>
              <a:rPr lang="ru-RU" b="1" dirty="0" smtClean="0"/>
              <a:t>Доведение информации</a:t>
            </a:r>
            <a:r>
              <a:rPr lang="ru-RU" dirty="0" smtClean="0"/>
              <a:t> до представителей МСП на территориях (презентация).</a:t>
            </a:r>
            <a:endParaRPr lang="ru-RU" b="1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043101" y="2420888"/>
            <a:ext cx="7129300" cy="7200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2. </a:t>
            </a:r>
            <a:r>
              <a:rPr lang="ru-RU" b="1" kern="0" dirty="0" smtClean="0"/>
              <a:t>Сбор информации</a:t>
            </a:r>
            <a:r>
              <a:rPr lang="ru-RU" kern="0" dirty="0" smtClean="0"/>
              <a:t> о реальных желающих выстроить взаимодействие с отраслью и принять участие в Ассоциации (анкеты участника и кейса).</a:t>
            </a:r>
            <a:endParaRPr lang="ru-RU" b="1" kern="0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043101" y="3212976"/>
            <a:ext cx="71293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3. </a:t>
            </a:r>
            <a:r>
              <a:rPr lang="ru-RU" b="1" kern="0" dirty="0" smtClean="0"/>
              <a:t>Формирование списка</a:t>
            </a:r>
            <a:r>
              <a:rPr lang="ru-RU" kern="0" dirty="0" smtClean="0"/>
              <a:t> готовых к взаимодействию + </a:t>
            </a:r>
            <a:r>
              <a:rPr lang="ru-RU" b="1" kern="0" dirty="0" smtClean="0"/>
              <a:t>заполненные анкеты</a:t>
            </a:r>
            <a:r>
              <a:rPr lang="ru-RU" kern="0" dirty="0" smtClean="0"/>
              <a:t> (передаются ответственным). </a:t>
            </a:r>
            <a:endParaRPr lang="ru-RU" b="1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56133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endParaRPr lang="ru-RU" altLang="ru-RU" dirty="0" smtClean="0"/>
          </a:p>
          <a:p>
            <a:pPr marL="0" indent="0" algn="ctr">
              <a:buFontTx/>
              <a:buNone/>
            </a:pPr>
            <a:endParaRPr lang="ru-RU" altLang="ru-RU" dirty="0" smtClean="0"/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724965-5569-4FD9-9E56-DB5DAB1A3394}" type="slidenum">
              <a:rPr lang="ru-RU">
                <a:solidFill>
                  <a:schemeClr val="hlink"/>
                </a:solidFill>
              </a:rPr>
              <a:pPr eaLnBrk="1" hangingPunct="1"/>
              <a:t>11</a:t>
            </a:fld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1196753"/>
            <a:ext cx="8569647" cy="51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ru-RU" kern="0" dirty="0" smtClean="0"/>
              <a:t>Руководитель рабочей группы Общественного совета </a:t>
            </a:r>
            <a:r>
              <a:rPr lang="ru-RU" kern="0" dirty="0" err="1" smtClean="0"/>
              <a:t>Госкорпорации</a:t>
            </a:r>
            <a:r>
              <a:rPr lang="ru-RU" kern="0" dirty="0" smtClean="0"/>
              <a:t> «</a:t>
            </a:r>
            <a:r>
              <a:rPr lang="ru-RU" kern="0" dirty="0" err="1" smtClean="0"/>
              <a:t>Росатом</a:t>
            </a:r>
            <a:r>
              <a:rPr lang="ru-RU" kern="0" dirty="0" smtClean="0"/>
              <a:t>» по развитию территорий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ru-RU" kern="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ru-RU" b="1" kern="0" dirty="0" err="1" smtClean="0">
                <a:solidFill>
                  <a:schemeClr val="tx2"/>
                </a:solidFill>
              </a:rPr>
              <a:t>Тебин</a:t>
            </a:r>
            <a:r>
              <a:rPr lang="ru-RU" b="1" kern="0" dirty="0" smtClean="0">
                <a:solidFill>
                  <a:schemeClr val="tx2"/>
                </a:solidFill>
              </a:rPr>
              <a:t> Юрий Борисович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ru-RU" kern="0" dirty="0" smtClean="0"/>
              <a:t>+7 (985) </a:t>
            </a:r>
            <a:r>
              <a:rPr lang="ru-RU" dirty="0" smtClean="0"/>
              <a:t>210-71-82</a:t>
            </a:r>
            <a:r>
              <a:rPr lang="ru-RU" kern="0" dirty="0" smtClean="0"/>
              <a:t>, </a:t>
            </a:r>
            <a:r>
              <a:rPr lang="en-US" kern="0" dirty="0" smtClean="0">
                <a:hlinkClick r:id="rId4"/>
              </a:rPr>
              <a:t>tebin@yandex.ru</a:t>
            </a:r>
            <a:endParaRPr lang="ru-RU" kern="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ru-RU" kern="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en-US" kern="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ru-RU" kern="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ru-RU" kern="0" dirty="0" smtClean="0"/>
              <a:t>Координатор региональных проектов </a:t>
            </a:r>
            <a:r>
              <a:rPr lang="ru-RU" kern="0" dirty="0"/>
              <a:t>Общественного совета </a:t>
            </a:r>
            <a:r>
              <a:rPr lang="ru-RU" kern="0" dirty="0" err="1"/>
              <a:t>Госкорпорации</a:t>
            </a:r>
            <a:r>
              <a:rPr lang="ru-RU" kern="0" dirty="0"/>
              <a:t> «</a:t>
            </a:r>
            <a:r>
              <a:rPr lang="ru-RU" kern="0" dirty="0" err="1"/>
              <a:t>Росатом</a:t>
            </a:r>
            <a:r>
              <a:rPr lang="ru-RU" kern="0" dirty="0" smtClean="0"/>
              <a:t>»,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ru-RU" kern="0" dirty="0" smtClean="0"/>
              <a:t>ответственный за взаимодействие с МСП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en-US" b="1" kern="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ru-RU" b="1" kern="0" dirty="0" smtClean="0">
                <a:solidFill>
                  <a:schemeClr val="tx2"/>
                </a:solidFill>
              </a:rPr>
              <a:t>Бородулина </a:t>
            </a:r>
            <a:r>
              <a:rPr lang="ru-RU" b="1" kern="0" dirty="0">
                <a:solidFill>
                  <a:schemeClr val="tx2"/>
                </a:solidFill>
              </a:rPr>
              <a:t>Валерия Александровна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kern="0" dirty="0"/>
              <a:t>+7 (</a:t>
            </a:r>
            <a:r>
              <a:rPr lang="ru-RU" kern="0" dirty="0" smtClean="0"/>
              <a:t>926) </a:t>
            </a:r>
            <a:r>
              <a:rPr lang="ru-RU" dirty="0" smtClean="0"/>
              <a:t>232-05-36</a:t>
            </a:r>
            <a:r>
              <a:rPr lang="ru-RU" kern="0" dirty="0" smtClean="0"/>
              <a:t>, </a:t>
            </a:r>
            <a:r>
              <a:rPr lang="en-US" kern="0" dirty="0" smtClean="0">
                <a:hlinkClick r:id="rId5"/>
              </a:rPr>
              <a:t>v.a.borodulina@mail.ru</a:t>
            </a:r>
            <a:endParaRPr lang="en-US" kern="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19" y="44639"/>
            <a:ext cx="7573093" cy="917386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08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661" y="3094500"/>
            <a:ext cx="1714552" cy="1657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849493" cy="962025"/>
          </a:xfrm>
        </p:spPr>
        <p:txBody>
          <a:bodyPr/>
          <a:lstStyle/>
          <a:p>
            <a:r>
              <a:rPr lang="ru-RU" dirty="0" smtClean="0"/>
              <a:t>Развиваемся вместе с предприятиями </a:t>
            </a:r>
            <a:r>
              <a:rPr lang="ru-RU" dirty="0" err="1" smtClean="0"/>
              <a:t>Росатома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2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2950" y="1278996"/>
            <a:ext cx="1797161" cy="646331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dirty="0" smtClean="0"/>
              <a:t>подряды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слайд № 3)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7409" t="16841" r="57986" b="11470"/>
          <a:stretch/>
        </p:blipFill>
        <p:spPr>
          <a:xfrm>
            <a:off x="5334116" y="4522732"/>
            <a:ext cx="732048" cy="619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/>
          <a:srcRect l="30704" t="21869" r="55177" b="9968"/>
          <a:stretch/>
        </p:blipFill>
        <p:spPr>
          <a:xfrm>
            <a:off x="3183902" y="4383229"/>
            <a:ext cx="655970" cy="602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/>
          <a:srcRect l="48060" t="19825" r="39845" b="12012"/>
          <a:stretch/>
        </p:blipFill>
        <p:spPr>
          <a:xfrm>
            <a:off x="5472022" y="3287499"/>
            <a:ext cx="594142" cy="6372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l="83216" t="9484" r="2632"/>
          <a:stretch/>
        </p:blipFill>
        <p:spPr>
          <a:xfrm>
            <a:off x="2992425" y="3192781"/>
            <a:ext cx="679169" cy="8267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74960" t="21191" r="15606" b="16842"/>
          <a:stretch/>
        </p:blipFill>
        <p:spPr>
          <a:xfrm>
            <a:off x="4424293" y="4954780"/>
            <a:ext cx="371957" cy="464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/>
          <a:srcRect l="58740"/>
          <a:stretch/>
        </p:blipFill>
        <p:spPr>
          <a:xfrm>
            <a:off x="4298897" y="2327115"/>
            <a:ext cx="768366" cy="7606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372200" y="2188616"/>
            <a:ext cx="2262692" cy="1200329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dirty="0"/>
              <a:t>участие в новых бизнес-проектах </a:t>
            </a:r>
            <a:r>
              <a:rPr lang="ru-RU" b="1" dirty="0" smtClean="0"/>
              <a:t>отрасли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слайд №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4)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9" y="2188616"/>
            <a:ext cx="2200814" cy="923330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dirty="0"/>
              <a:t>реализация ваших </a:t>
            </a:r>
            <a:r>
              <a:rPr lang="ru-RU" b="1" dirty="0" smtClean="0"/>
              <a:t>проектов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слайд №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5)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5" y="4802669"/>
            <a:ext cx="2304256" cy="1200329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dirty="0"/>
              <a:t>инструменты поддержки на </a:t>
            </a:r>
            <a:r>
              <a:rPr lang="ru-RU" b="1" dirty="0" smtClean="0"/>
              <a:t>территориях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слайд №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6)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4780277"/>
            <a:ext cx="2360954" cy="1200329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dirty="0"/>
              <a:t>участие в федеральных </a:t>
            </a:r>
            <a:r>
              <a:rPr lang="ru-RU" b="1" dirty="0" smtClean="0"/>
              <a:t>программах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слайд №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7)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 descr="http://www.intermedline.com/wp-content/uploads/2015/01/Naturopathy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9" r="9732" b="34333"/>
          <a:stretch/>
        </p:blipFill>
        <p:spPr bwMode="auto">
          <a:xfrm>
            <a:off x="4348729" y="3741679"/>
            <a:ext cx="457295" cy="4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684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849493" cy="962025"/>
          </a:xfrm>
        </p:spPr>
        <p:txBody>
          <a:bodyPr/>
          <a:lstStyle/>
          <a:p>
            <a:r>
              <a:rPr lang="ru-RU" dirty="0" smtClean="0"/>
              <a:t>Подряды</a:t>
            </a:r>
            <a:endParaRPr lang="en-US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3</a:t>
            </a:r>
            <a:endParaRPr lang="ru-RU" dirty="0">
              <a:solidFill>
                <a:schemeClr val="hlin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0503" y="1499421"/>
            <a:ext cx="2695315" cy="922193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Вы уже подрядчик предприятий </a:t>
            </a:r>
            <a:r>
              <a:rPr lang="ru-RU" dirty="0" err="1" smtClean="0"/>
              <a:t>Росатома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07" y="2692609"/>
            <a:ext cx="2715811" cy="923330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Вы пытались стать подрядчиком предприятий </a:t>
            </a:r>
            <a:r>
              <a:rPr lang="ru-RU" dirty="0" err="1" smtClean="0"/>
              <a:t>Росатома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877787"/>
            <a:ext cx="2715811" cy="935583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Ваша компетенция «узка»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3" y="5105822"/>
            <a:ext cx="2715811" cy="958389"/>
          </a:xfrm>
          <a:prstGeom prst="rect">
            <a:avLst/>
          </a:prstGeom>
          <a:noFill/>
          <a:ln w="31750">
            <a:solidFill>
              <a:srgbClr val="3774A7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Вы готовы  стать подрядчиком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04987" y="1499421"/>
            <a:ext cx="1799064" cy="922192"/>
          </a:xfrm>
          <a:prstGeom prst="wedgeRoundRectCallout">
            <a:avLst>
              <a:gd name="adj1" fmla="val -67172"/>
              <a:gd name="adj2" fmla="val 6077"/>
              <a:gd name="adj3" fmla="val 16667"/>
            </a:avLst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225481" y="2692610"/>
            <a:ext cx="1778570" cy="923329"/>
          </a:xfrm>
          <a:prstGeom prst="wedgeRoundRectCallout">
            <a:avLst>
              <a:gd name="adj1" fmla="val -67172"/>
              <a:gd name="adj2" fmla="val 6077"/>
              <a:gd name="adj3" fmla="val 16667"/>
            </a:avLst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225481" y="3876970"/>
            <a:ext cx="1778570" cy="936400"/>
          </a:xfrm>
          <a:prstGeom prst="wedgeRoundRectCallout">
            <a:avLst>
              <a:gd name="adj1" fmla="val -67172"/>
              <a:gd name="adj2" fmla="val 6077"/>
              <a:gd name="adj3" fmla="val 16667"/>
            </a:avLst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Потребности</a:t>
            </a:r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204987" y="5105821"/>
            <a:ext cx="1799064" cy="958389"/>
          </a:xfrm>
          <a:prstGeom prst="wedgeRoundRectCallout">
            <a:avLst>
              <a:gd name="adj1" fmla="val -67172"/>
              <a:gd name="adj2" fmla="val 6077"/>
              <a:gd name="adj3" fmla="val 16667"/>
            </a:avLst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5134899" y="1677077"/>
            <a:ext cx="432048" cy="526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60476" y="1499420"/>
            <a:ext cx="3160715" cy="922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Добро пожаловать на другие объекты! (тиражирование)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35722" y="2692609"/>
            <a:ext cx="318546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Помощь в решении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134899" y="2886359"/>
            <a:ext cx="432048" cy="526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123232" y="4082378"/>
            <a:ext cx="432048" cy="526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5134899" y="5321815"/>
            <a:ext cx="432048" cy="5264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24128" y="3876970"/>
            <a:ext cx="3197063" cy="93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Подбор партнеров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35721" y="5056099"/>
            <a:ext cx="3185471" cy="1325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dirty="0" smtClean="0"/>
              <a:t>Изучайте программу закупок:</a:t>
            </a:r>
          </a:p>
          <a:p>
            <a:pPr algn="ctr"/>
            <a:r>
              <a:rPr lang="ru-RU" sz="1100" dirty="0" smtClean="0">
                <a:hlinkClick r:id="rId3"/>
              </a:rPr>
              <a:t>http</a:t>
            </a:r>
            <a:r>
              <a:rPr lang="ru-RU" sz="1100" dirty="0">
                <a:hlinkClick r:id="rId3"/>
              </a:rPr>
              <a:t>://</a:t>
            </a:r>
            <a:r>
              <a:rPr lang="ru-RU" sz="1100" dirty="0" smtClean="0">
                <a:hlinkClick r:id="rId3"/>
              </a:rPr>
              <a:t>zakupki.rosatom.ru/Web.aspx?node=gpzz</a:t>
            </a:r>
            <a:endParaRPr lang="ru-RU" sz="1100" dirty="0" smtClean="0"/>
          </a:p>
          <a:p>
            <a:pPr algn="ctr"/>
            <a:r>
              <a:rPr lang="ru-RU" dirty="0" smtClean="0"/>
              <a:t>и дорожную карту</a:t>
            </a:r>
          </a:p>
          <a:p>
            <a:pPr algn="ctr"/>
            <a:r>
              <a:rPr lang="ru-RU" sz="1100" dirty="0" smtClean="0">
                <a:hlinkClick r:id="rId4"/>
              </a:rPr>
              <a:t>http</a:t>
            </a:r>
            <a:r>
              <a:rPr lang="ru-RU" sz="1100" dirty="0">
                <a:hlinkClick r:id="rId4"/>
              </a:rPr>
              <a:t>://www.rosatom.ru/kspao/index.html</a:t>
            </a:r>
            <a:endParaRPr lang="ru-RU" sz="1100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094987" y="966092"/>
            <a:ext cx="2053077" cy="5186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/>
        </p:spPr>
        <p:txBody>
          <a:bodyPr wrap="square">
            <a:no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Вы формулируете –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мы помогаем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8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eader.tatar/uploads/media_file/file/598/large_7df85ebb-b011-4aef-b125-0b27d73e023e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45" y="1078657"/>
            <a:ext cx="864095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4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50745" y="0"/>
            <a:ext cx="784949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У</a:t>
            </a:r>
            <a:r>
              <a:rPr lang="ru-RU" dirty="0" smtClean="0"/>
              <a:t>частие в проектах отрасли по развитию </a:t>
            </a:r>
            <a:r>
              <a:rPr lang="ru-RU" dirty="0" smtClean="0">
                <a:solidFill>
                  <a:srgbClr val="002060"/>
                </a:solidFill>
              </a:rPr>
              <a:t>бизнеса </a:t>
            </a:r>
            <a:r>
              <a:rPr lang="ru-RU" dirty="0" smtClean="0"/>
              <a:t>на территориях</a:t>
            </a:r>
            <a:endParaRPr lang="en-US" b="0" kern="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557947"/>
            <a:ext cx="5814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ctr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ru-RU" sz="2000" dirty="0" smtClean="0">
                <a:latin typeface="+mn-lt"/>
                <a:cs typeface="+mn-cs"/>
              </a:rPr>
              <a:t>рыбоводческие, тепличные и предприятия переработки с/х продукции</a:t>
            </a:r>
          </a:p>
          <a:p>
            <a:pPr marL="180975" indent="-180975" algn="ctr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ru-RU" sz="2000" dirty="0" smtClean="0">
                <a:latin typeface="+mn-lt"/>
                <a:cs typeface="+mn-cs"/>
              </a:rPr>
              <a:t>ядерная </a:t>
            </a:r>
            <a:r>
              <a:rPr lang="ru-RU" sz="2000" dirty="0">
                <a:latin typeface="+mn-lt"/>
                <a:cs typeface="+mn-cs"/>
              </a:rPr>
              <a:t>медицина</a:t>
            </a:r>
          </a:p>
          <a:p>
            <a:pPr marL="180975" indent="-180975" algn="ctr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ru-RU" sz="2000" dirty="0" smtClean="0">
                <a:latin typeface="+mn-lt"/>
                <a:cs typeface="+mn-cs"/>
              </a:rPr>
              <a:t>радиационная </a:t>
            </a:r>
            <a:r>
              <a:rPr lang="ru-RU" sz="2000" dirty="0">
                <a:latin typeface="+mn-lt"/>
                <a:cs typeface="+mn-cs"/>
              </a:rPr>
              <a:t>стерилизация</a:t>
            </a:r>
          </a:p>
          <a:p>
            <a:pPr marL="180975" indent="-180975" algn="ctr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ru-RU" sz="2000" dirty="0" smtClean="0">
                <a:latin typeface="+mn-lt"/>
                <a:cs typeface="+mn-cs"/>
              </a:rPr>
              <a:t>ядерное </a:t>
            </a:r>
            <a:r>
              <a:rPr lang="ru-RU" sz="2000" dirty="0">
                <a:latin typeface="+mn-lt"/>
                <a:cs typeface="+mn-cs"/>
              </a:rPr>
              <a:t>опреснение воды</a:t>
            </a:r>
          </a:p>
          <a:p>
            <a:pPr marL="180975" indent="-180975" algn="ctr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ru-RU" sz="2000" dirty="0" smtClean="0">
                <a:latin typeface="+mn-lt"/>
                <a:cs typeface="+mn-cs"/>
              </a:rPr>
              <a:t>изотопный </a:t>
            </a:r>
            <a:r>
              <a:rPr lang="ru-RU" sz="2000" dirty="0">
                <a:latin typeface="+mn-lt"/>
                <a:cs typeface="+mn-cs"/>
              </a:rPr>
              <a:t>бизнес</a:t>
            </a:r>
          </a:p>
          <a:p>
            <a:pPr marL="180975" indent="-180975" algn="ctr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ru-RU" sz="2000" dirty="0" smtClean="0">
                <a:latin typeface="+mn-lt"/>
                <a:cs typeface="+mn-cs"/>
              </a:rPr>
              <a:t>система </a:t>
            </a:r>
            <a:r>
              <a:rPr lang="ru-RU" sz="2000" dirty="0">
                <a:latin typeface="+mn-lt"/>
                <a:cs typeface="+mn-cs"/>
              </a:rPr>
              <a:t>мониторинга автодорожного покрытия</a:t>
            </a:r>
          </a:p>
          <a:p>
            <a:pPr marL="180975" indent="-180975" algn="ctr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</a:pPr>
            <a:r>
              <a:rPr lang="ru-RU" sz="2000" dirty="0" smtClean="0">
                <a:latin typeface="+mn-lt"/>
                <a:cs typeface="+mn-cs"/>
              </a:rPr>
              <a:t>др. (более 30 направлений).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782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5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75782" y="26675"/>
            <a:ext cx="784949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Р</a:t>
            </a:r>
            <a:r>
              <a:rPr lang="ru-RU" dirty="0" smtClean="0"/>
              <a:t>еализация ваших проектов</a:t>
            </a:r>
            <a:endParaRPr lang="en-US" b="0" kern="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782" y="1184853"/>
            <a:ext cx="1764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Уже сейчас: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5868561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Предложите - реализуем вместе!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8858" y="5114592"/>
            <a:ext cx="4698251" cy="616895"/>
          </a:xfrm>
          <a:prstGeom prst="rect">
            <a:avLst/>
          </a:prstGeom>
          <a:noFill/>
          <a:ln w="31750">
            <a:noFill/>
          </a:ln>
        </p:spPr>
        <p:txBody>
          <a:bodyPr wrap="square" anchor="ctr" anchorCtr="0">
            <a:noAutofit/>
          </a:bodyPr>
          <a:lstStyle/>
          <a:p>
            <a:pPr marL="180975" indent="-180975" algn="ctr" eaLnBrk="0" hangingPunct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ru-RU" sz="2000" dirty="0">
                <a:latin typeface="+mn-lt"/>
                <a:cs typeface="+mn-cs"/>
              </a:rPr>
              <a:t>Мясокомбинат в Зеленогорске (тиражирование опыта)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115065"/>
            <a:ext cx="4698251" cy="610775"/>
          </a:xfrm>
          <a:prstGeom prst="rect">
            <a:avLst/>
          </a:prstGeom>
          <a:noFill/>
          <a:ln w="31750">
            <a:noFill/>
          </a:ln>
        </p:spPr>
        <p:txBody>
          <a:bodyPr wrap="square" anchor="ctr" anchorCtr="0">
            <a:noAutofit/>
          </a:bodyPr>
          <a:lstStyle/>
          <a:p>
            <a:pPr marL="180975" indent="-180975" algn="ctr" eaLnBrk="0" hangingPunct="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ru-RU" sz="2000" dirty="0">
                <a:latin typeface="+mn-lt"/>
                <a:cs typeface="+mn-cs"/>
              </a:rPr>
              <a:t>Логистическая схема в Серпухове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+mn-lt"/>
                <a:cs typeface="+mn-cs"/>
              </a:rPr>
              <a:t>по </a:t>
            </a:r>
            <a:r>
              <a:rPr lang="ru-RU" sz="2000" dirty="0" err="1">
                <a:latin typeface="+mn-lt"/>
                <a:cs typeface="+mn-cs"/>
              </a:rPr>
              <a:t>крупногабариту</a:t>
            </a:r>
            <a:r>
              <a:rPr lang="ru-RU" sz="2000" dirty="0">
                <a:latin typeface="+mn-lt"/>
                <a:cs typeface="+mn-cs"/>
              </a:rPr>
              <a:t> для АЭС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t="2954" r="3498"/>
          <a:stretch/>
        </p:blipFill>
        <p:spPr>
          <a:xfrm>
            <a:off x="2195735" y="1624793"/>
            <a:ext cx="4698251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2568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6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-1"/>
            <a:ext cx="784949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Инструменты п</a:t>
            </a:r>
            <a:r>
              <a:rPr lang="ru-RU" dirty="0" smtClean="0"/>
              <a:t>оддержки на территориях</a:t>
            </a:r>
            <a:endParaRPr lang="en-US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182" y="2348880"/>
            <a:ext cx="4176465" cy="288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txBody>
          <a:bodyPr wrap="square" anchor="t" anchorCtr="0">
            <a:noAutofit/>
          </a:bodyPr>
          <a:lstStyle/>
          <a:p>
            <a:pPr marL="180975" indent="-180975" eaLnBrk="0" hangingPunct="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latin typeface="+mn-lt"/>
                <a:cs typeface="+mn-cs"/>
              </a:rPr>
              <a:t>Фонды развития </a:t>
            </a:r>
            <a:r>
              <a:rPr lang="ru-RU" sz="2000" b="1" dirty="0" smtClean="0">
                <a:latin typeface="+mn-lt"/>
                <a:cs typeface="+mn-cs"/>
              </a:rPr>
              <a:t>предпринимательства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+mn-lt"/>
                <a:cs typeface="+mn-cs"/>
              </a:rPr>
              <a:t> </a:t>
            </a:r>
            <a:r>
              <a:rPr lang="ru-RU" sz="2000" dirty="0" smtClean="0">
                <a:latin typeface="+mn-lt"/>
                <a:cs typeface="+mn-cs"/>
              </a:rPr>
              <a:t>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+mn-lt"/>
                <a:cs typeface="+mn-cs"/>
              </a:rPr>
              <a:t>Примеры при участии АО «ТВЭЛ»: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ru-RU" sz="600" dirty="0">
              <a:latin typeface="+mn-lt"/>
              <a:cs typeface="+mn-cs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+mn-lt"/>
                <a:cs typeface="+mn-cs"/>
              </a:rPr>
              <a:t>ЗАТО Зеленогорск –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80 млн руб.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ru-RU" sz="600" dirty="0" smtClean="0">
              <a:latin typeface="+mn-lt"/>
              <a:cs typeface="+mn-cs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+mn-lt"/>
                <a:cs typeface="+mn-cs"/>
              </a:rPr>
              <a:t>ЗАТО Северск –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50 млн руб.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ru-RU" sz="600" dirty="0" smtClean="0">
              <a:latin typeface="+mn-lt"/>
              <a:cs typeface="+mn-cs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+mn-lt"/>
                <a:cs typeface="+mn-cs"/>
              </a:rPr>
              <a:t>г. Глазов –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157 млн руб.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21671" y="2348880"/>
            <a:ext cx="4098801" cy="288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txBody>
          <a:bodyPr wrap="square" anchor="t" anchorCtr="0">
            <a:noAutofit/>
          </a:bodyPr>
          <a:lstStyle/>
          <a:p>
            <a:pPr marL="180975" indent="-180975" eaLnBrk="0" hangingPunct="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ru-RU" sz="2000" b="1" dirty="0">
                <a:latin typeface="+mn-lt"/>
                <a:cs typeface="+mn-cs"/>
              </a:rPr>
              <a:t>ТОР в </a:t>
            </a:r>
            <a:r>
              <a:rPr lang="ru-RU" sz="2000" b="1" dirty="0" smtClean="0">
                <a:latin typeface="+mn-lt"/>
                <a:cs typeface="+mn-cs"/>
              </a:rPr>
              <a:t>ЗАТО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+mn-lt"/>
              <a:cs typeface="+mn-cs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+mn-lt"/>
                <a:cs typeface="+mn-cs"/>
              </a:rPr>
              <a:t>2016 г. – решение по 5 территориям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+mn-lt"/>
              <a:cs typeface="+mn-cs"/>
            </a:endParaRPr>
          </a:p>
          <a:p>
            <a:pPr marL="180975" indent="-180975" eaLnBrk="0" hangingPunct="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ru-RU" sz="2000" dirty="0" smtClean="0"/>
              <a:t>Кластеры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  <a:p>
            <a:pPr marL="180975" indent="-180975" eaLnBrk="0" hangingPunct="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ru-RU" sz="2000" dirty="0" smtClean="0"/>
              <a:t>Технопарки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594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7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-1"/>
            <a:ext cx="784949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У</a:t>
            </a:r>
            <a:r>
              <a:rPr lang="ru-RU" dirty="0" smtClean="0"/>
              <a:t>частие в федеральных программах</a:t>
            </a:r>
            <a:endParaRPr lang="en-US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0921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Выбирайте. Поможем в прохождении документов.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396" y="2077810"/>
            <a:ext cx="5333053" cy="33165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03833" y="1078632"/>
            <a:ext cx="5634062" cy="838199"/>
          </a:xfrm>
          <a:prstGeom prst="rect">
            <a:avLst/>
          </a:prstGeom>
          <a:solidFill>
            <a:srgbClr val="F6F6F6"/>
          </a:solidFill>
          <a:effectLst>
            <a:reflection stA="45000" endPos="2000" dist="50800" dir="5400000" sy="-100000" algn="bl" rotWithShape="0"/>
          </a:effectLst>
        </p:spPr>
        <p:txBody>
          <a:bodyPr wrap="square">
            <a:noAutofit/>
          </a:bodyPr>
          <a:lstStyle/>
          <a:p>
            <a:pPr algn="ctr"/>
            <a:r>
              <a:rPr lang="ru-RU" dirty="0" smtClean="0"/>
              <a:t>Смотрите навигатор «АСИ»</a:t>
            </a:r>
          </a:p>
          <a:p>
            <a:pPr algn="ctr"/>
            <a:r>
              <a:rPr lang="ru-RU" dirty="0" smtClean="0">
                <a:hlinkClick r:id="rId4"/>
              </a:rPr>
              <a:t>http://www.investinregions.ru/incentives/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6842" y="1078632"/>
            <a:ext cx="17335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136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8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2907" y="-1"/>
            <a:ext cx="784949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dirty="0" smtClean="0"/>
              <a:t>Ассоциация по содействию развитию и кооперации с предприятиями атомной отрасли субъектов МСП</a:t>
            </a:r>
            <a:endParaRPr lang="en-US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5" y="1044025"/>
            <a:ext cx="8635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Для реализации вышеперечисленного создается </a:t>
            </a:r>
            <a:r>
              <a:rPr lang="ru-RU" sz="1600" b="1" dirty="0"/>
              <a:t>Ассоциация по содействию развитию и кооперации с предприятиями атомной отрасли </a:t>
            </a:r>
            <a:r>
              <a:rPr lang="ru-RU" sz="1600" b="1" dirty="0" smtClean="0"/>
              <a:t>субъектов МСП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778746"/>
            <a:ext cx="8352421" cy="498126"/>
          </a:xfrm>
        </p:spPr>
        <p:txBody>
          <a:bodyPr/>
          <a:lstStyle/>
          <a:p>
            <a:r>
              <a:rPr lang="ru-RU" sz="1400" dirty="0" smtClean="0"/>
              <a:t>создание </a:t>
            </a:r>
            <a:r>
              <a:rPr lang="ru-RU" sz="1400" dirty="0"/>
              <a:t>благоприятной среды для ведения бизнеса в территориях присутствия </a:t>
            </a:r>
            <a:r>
              <a:rPr lang="ru-RU" sz="1400" dirty="0" smtClean="0"/>
              <a:t>предприятий </a:t>
            </a:r>
            <a:r>
              <a:rPr lang="ru-RU" sz="1400" dirty="0" err="1" smtClean="0"/>
              <a:t>Росатом</a:t>
            </a:r>
            <a:r>
              <a:rPr lang="ru-RU" sz="1400" dirty="0" err="1"/>
              <a:t>а</a:t>
            </a:r>
            <a:r>
              <a:rPr lang="ru-RU" sz="1400" dirty="0" smtClean="0"/>
              <a:t>, </a:t>
            </a:r>
            <a:r>
              <a:rPr lang="ru-RU" sz="1400" dirty="0"/>
              <a:t>поддержка </a:t>
            </a:r>
            <a:r>
              <a:rPr lang="ru-RU" sz="1400" dirty="0" smtClean="0"/>
              <a:t>МСП, </a:t>
            </a:r>
            <a:r>
              <a:rPr lang="ru-RU" sz="1400" dirty="0"/>
              <a:t>повышение </a:t>
            </a:r>
            <a:r>
              <a:rPr lang="ru-RU" sz="1400" dirty="0" err="1"/>
              <a:t>самозанятости</a:t>
            </a:r>
            <a:r>
              <a:rPr lang="ru-RU" sz="1400" dirty="0"/>
              <a:t> населения </a:t>
            </a:r>
            <a:r>
              <a:rPr lang="ru-RU" sz="1400" dirty="0" smtClean="0"/>
              <a:t>территорий;</a:t>
            </a:r>
            <a:endParaRPr lang="ru-RU" sz="1400" b="1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3528" y="2348881"/>
            <a:ext cx="8352421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в рамках реализации ФЗ-209 от 24.07.2007 содействие созданию инфраструктурных организаций поддержки предпринимательской деятельности в территориях присутствия;</a:t>
            </a:r>
            <a:endParaRPr lang="ru-RU" sz="1400" b="1" kern="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2924945"/>
            <a:ext cx="83524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разработка и мониторинг реализации </a:t>
            </a:r>
            <a:r>
              <a:rPr lang="ru-RU" sz="1400" kern="0" dirty="0" err="1" smtClean="0"/>
              <a:t>внутрикорпоративныхных</a:t>
            </a:r>
            <a:r>
              <a:rPr lang="ru-RU" sz="1400" kern="0" dirty="0" smtClean="0"/>
              <a:t> программ развития предпринимательства в территориях присутствия;</a:t>
            </a:r>
            <a:endParaRPr lang="ru-RU" sz="1400" b="1" kern="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3501009"/>
            <a:ext cx="8352421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содействие привлечению мер государственной поддержки для субъектов МСП-контрагентов </a:t>
            </a:r>
            <a:r>
              <a:rPr lang="ru-RU" sz="1400" kern="0" dirty="0" err="1" smtClean="0"/>
              <a:t>Росатома</a:t>
            </a:r>
            <a:r>
              <a:rPr lang="ru-RU" sz="1400" kern="0" dirty="0" smtClean="0"/>
              <a:t>;</a:t>
            </a:r>
            <a:endParaRPr lang="ru-RU" sz="1400" b="1" kern="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528" y="4077072"/>
            <a:ext cx="83524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взаимодействие с общероссийскими предпринимательскими организациями (ТПП РФ, РСПП, Деловая Россия, ОПОРА);</a:t>
            </a:r>
            <a:endParaRPr lang="ru-RU" sz="1400" b="1" kern="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4581128"/>
            <a:ext cx="8352421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участие в разработке и сопровождении электронной платформы партнерства «МСП - </a:t>
            </a:r>
            <a:r>
              <a:rPr lang="ru-RU" sz="1400" kern="0" dirty="0" err="1" smtClean="0"/>
              <a:t>Росатом</a:t>
            </a:r>
            <a:r>
              <a:rPr lang="ru-RU" sz="1400" kern="0" dirty="0" smtClean="0"/>
              <a:t>»;</a:t>
            </a:r>
            <a:endParaRPr lang="ru-RU" sz="1400" b="1" kern="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4869160"/>
            <a:ext cx="835242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консалтинг по вопросам сотрудничества МСП с ГК </a:t>
            </a:r>
            <a:r>
              <a:rPr lang="ru-RU" sz="1400" kern="0" dirty="0" err="1" smtClean="0"/>
              <a:t>Росатом</a:t>
            </a:r>
            <a:r>
              <a:rPr lang="ru-RU" sz="1400" kern="0" dirty="0" smtClean="0"/>
              <a:t>, в частности, участия в программе закупок;</a:t>
            </a:r>
            <a:endParaRPr lang="ru-RU" sz="1400" b="1" kern="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23528" y="5373217"/>
            <a:ext cx="8352421" cy="504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мониторинг </a:t>
            </a:r>
            <a:r>
              <a:rPr lang="ru-RU" sz="1400" kern="0" dirty="0" err="1" smtClean="0"/>
              <a:t>применительной</a:t>
            </a:r>
            <a:r>
              <a:rPr lang="ru-RU" sz="1400" kern="0" dirty="0" smtClean="0"/>
              <a:t> практики Единого отраслевого стандарта закупок </a:t>
            </a:r>
            <a:r>
              <a:rPr lang="ru-RU" sz="1400" kern="0" dirty="0" err="1" smtClean="0"/>
              <a:t>Госкорпорации</a:t>
            </a:r>
            <a:r>
              <a:rPr lang="ru-RU" sz="1400" kern="0" dirty="0" smtClean="0"/>
              <a:t> «</a:t>
            </a:r>
            <a:r>
              <a:rPr lang="ru-RU" sz="1400" kern="0" dirty="0" err="1" smtClean="0"/>
              <a:t>Росатом</a:t>
            </a:r>
            <a:r>
              <a:rPr lang="ru-RU" sz="1400" kern="0" dirty="0" smtClean="0"/>
              <a:t>» с целью выработки предложений по ее совершенствованию;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23528" y="5949281"/>
            <a:ext cx="8352421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400" kern="0" dirty="0" smtClean="0"/>
              <a:t>способствование коммерциализации инновационных разработок предприятий </a:t>
            </a:r>
            <a:r>
              <a:rPr lang="ru-RU" sz="1400" kern="0" dirty="0" err="1" smtClean="0"/>
              <a:t>Росатома</a:t>
            </a:r>
            <a:r>
              <a:rPr lang="ru-RU" sz="1400" kern="0" dirty="0" smtClean="0"/>
              <a:t> силами МСП.</a:t>
            </a:r>
          </a:p>
        </p:txBody>
      </p:sp>
    </p:spTree>
    <p:extLst>
      <p:ext uri="{BB962C8B-B14F-4D97-AF65-F5344CB8AC3E}">
        <p14:creationId xmlns:p14="http://schemas.microsoft.com/office/powerpoint/2010/main" xmlns="" val="97150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chemeClr val="hlink"/>
                </a:solidFill>
              </a:rPr>
              <a:t>9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-1"/>
            <a:ext cx="784949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Схема работы Ассоциации</a:t>
            </a:r>
            <a:endParaRPr lang="en-US" kern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792088" cy="764085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498142" y="1124744"/>
            <a:ext cx="423409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  <a:extLst/>
        </p:spPr>
        <p:txBody>
          <a:bodyPr wrap="square">
            <a:no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dirty="0" smtClean="0"/>
              <a:t>Собираем проекты МСП (анкета)</a:t>
            </a:r>
            <a:endParaRPr lang="ru-RU" b="1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498142" y="1948073"/>
            <a:ext cx="4234098" cy="904863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dirty="0" smtClean="0"/>
              <a:t>До ввода ЭПК в </a:t>
            </a:r>
            <a:r>
              <a:rPr lang="ru-RU" dirty="0"/>
              <a:t>ручном режиме сопровождаем проекты, </a:t>
            </a:r>
            <a:r>
              <a:rPr lang="ru-RU" dirty="0" smtClean="0"/>
              <a:t>отрабатываем варианты, </a:t>
            </a:r>
            <a:r>
              <a:rPr lang="ru-RU" dirty="0"/>
              <a:t>формулируем общие </a:t>
            </a:r>
            <a:r>
              <a:rPr lang="ru-RU" dirty="0" smtClean="0"/>
              <a:t>моменты</a:t>
            </a:r>
            <a:endParaRPr lang="ru-RU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498142" y="3331798"/>
            <a:ext cx="423409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  <a:extLst/>
        </p:spPr>
        <p:txBody>
          <a:bodyPr wrap="square">
            <a:no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dirty="0" smtClean="0"/>
              <a:t>Запускаем ЭПК</a:t>
            </a:r>
            <a:endParaRPr lang="ru-RU" b="1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498141" y="4149080"/>
            <a:ext cx="4234097" cy="830997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dirty="0" smtClean="0"/>
              <a:t>Готовим </a:t>
            </a:r>
            <a:r>
              <a:rPr lang="ru-RU" dirty="0"/>
              <a:t>распоряжение по ГК о порядке рассмотрения обращений, прошедших нашу экспертизу</a:t>
            </a:r>
            <a:endParaRPr lang="ru-RU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425310" y="1536039"/>
            <a:ext cx="394178" cy="380793"/>
          </a:xfrm>
          <a:prstGeom prst="downArrow">
            <a:avLst/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498142" y="5517232"/>
            <a:ext cx="42340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  <a:extLst/>
        </p:spPr>
        <p:txBody>
          <a:bodyPr wrap="square">
            <a:no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dirty="0" smtClean="0"/>
              <a:t>Запускаем механизм, отслеживаем и корректируем его работу</a:t>
            </a:r>
            <a:endParaRPr lang="ru-RU" b="1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4298" y="2924944"/>
            <a:ext cx="394178" cy="380793"/>
          </a:xfrm>
          <a:prstGeom prst="downArrow">
            <a:avLst/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65854" y="3717032"/>
            <a:ext cx="394178" cy="380793"/>
          </a:xfrm>
          <a:prstGeom prst="downArrow">
            <a:avLst/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465854" y="5064431"/>
            <a:ext cx="394178" cy="380793"/>
          </a:xfrm>
          <a:prstGeom prst="downArrow">
            <a:avLst/>
          </a:prstGeom>
          <a:solidFill>
            <a:srgbClr val="92D05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136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10731</TotalTime>
  <Words>594</Words>
  <Application>Microsoft Office PowerPoint</Application>
  <PresentationFormat>Экран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b-default</vt:lpstr>
      <vt:lpstr>Слайд 1</vt:lpstr>
      <vt:lpstr>Развиваемся вместе с предприятиями Росатома</vt:lpstr>
      <vt:lpstr>Подряды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Контактная информация</vt:lpstr>
    </vt:vector>
  </TitlesOfParts>
  <Company>Rosatom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urova-ov</cp:lastModifiedBy>
  <cp:revision>863</cp:revision>
  <cp:lastPrinted>2016-02-25T17:07:57Z</cp:lastPrinted>
  <dcterms:created xsi:type="dcterms:W3CDTF">2011-08-02T09:38:54Z</dcterms:created>
  <dcterms:modified xsi:type="dcterms:W3CDTF">2016-04-01T07:07:30Z</dcterms:modified>
</cp:coreProperties>
</file>