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3" r:id="rId4"/>
    <p:sldId id="264" r:id="rId5"/>
    <p:sldId id="263" r:id="rId6"/>
    <p:sldId id="258" r:id="rId7"/>
    <p:sldId id="259" r:id="rId8"/>
    <p:sldId id="271" r:id="rId9"/>
    <p:sldId id="272" r:id="rId10"/>
    <p:sldId id="261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0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30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77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2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33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57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6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1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7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22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71EA6-12BE-4841-842A-8DD7A2D8199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610CC-146D-4493-AD60-7FD6C8CB5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1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131" y="1608995"/>
            <a:ext cx="9144000" cy="261314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600" b="1" dirty="0"/>
              <a:t>Об установлении размера платы за содержание жилого помещения на </a:t>
            </a:r>
            <a:r>
              <a:rPr lang="ru-RU" sz="3600" b="1" dirty="0" smtClean="0"/>
              <a:t>территории городского округа  Заречный с 01.04.2024 по 31.03.2025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5334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12" y="623887"/>
            <a:ext cx="8486775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6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023" y="492369"/>
            <a:ext cx="7367954" cy="567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08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376" y="463647"/>
            <a:ext cx="7684477" cy="555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78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14312"/>
            <a:ext cx="105918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54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285" y="52390"/>
            <a:ext cx="10278207" cy="673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14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086286"/>
              </p:ext>
            </p:extLst>
          </p:nvPr>
        </p:nvGraphicFramePr>
        <p:xfrm>
          <a:off x="1582613" y="931984"/>
          <a:ext cx="9196755" cy="5442436"/>
        </p:xfrm>
        <a:graphic>
          <a:graphicData uri="http://schemas.openxmlformats.org/drawingml/2006/table">
            <a:tbl>
              <a:tblPr/>
              <a:tblGrid>
                <a:gridCol w="594227">
                  <a:extLst>
                    <a:ext uri="{9D8B030D-6E8A-4147-A177-3AD203B41FA5}">
                      <a16:colId xmlns:a16="http://schemas.microsoft.com/office/drawing/2014/main" val="2369737962"/>
                    </a:ext>
                  </a:extLst>
                </a:gridCol>
                <a:gridCol w="649248">
                  <a:extLst>
                    <a:ext uri="{9D8B030D-6E8A-4147-A177-3AD203B41FA5}">
                      <a16:colId xmlns:a16="http://schemas.microsoft.com/office/drawing/2014/main" val="1302863619"/>
                    </a:ext>
                  </a:extLst>
                </a:gridCol>
                <a:gridCol w="2002763">
                  <a:extLst>
                    <a:ext uri="{9D8B030D-6E8A-4147-A177-3AD203B41FA5}">
                      <a16:colId xmlns:a16="http://schemas.microsoft.com/office/drawing/2014/main" val="1787208083"/>
                    </a:ext>
                  </a:extLst>
                </a:gridCol>
                <a:gridCol w="803306">
                  <a:extLst>
                    <a:ext uri="{9D8B030D-6E8A-4147-A177-3AD203B41FA5}">
                      <a16:colId xmlns:a16="http://schemas.microsoft.com/office/drawing/2014/main" val="1551443239"/>
                    </a:ext>
                  </a:extLst>
                </a:gridCol>
                <a:gridCol w="979373">
                  <a:extLst>
                    <a:ext uri="{9D8B030D-6E8A-4147-A177-3AD203B41FA5}">
                      <a16:colId xmlns:a16="http://schemas.microsoft.com/office/drawing/2014/main" val="1514879519"/>
                    </a:ext>
                  </a:extLst>
                </a:gridCol>
                <a:gridCol w="949112">
                  <a:extLst>
                    <a:ext uri="{9D8B030D-6E8A-4147-A177-3AD203B41FA5}">
                      <a16:colId xmlns:a16="http://schemas.microsoft.com/office/drawing/2014/main" val="3574232401"/>
                    </a:ext>
                  </a:extLst>
                </a:gridCol>
                <a:gridCol w="1180199">
                  <a:extLst>
                    <a:ext uri="{9D8B030D-6E8A-4147-A177-3AD203B41FA5}">
                      <a16:colId xmlns:a16="http://schemas.microsoft.com/office/drawing/2014/main" val="824020807"/>
                    </a:ext>
                  </a:extLst>
                </a:gridCol>
                <a:gridCol w="982124">
                  <a:extLst>
                    <a:ext uri="{9D8B030D-6E8A-4147-A177-3AD203B41FA5}">
                      <a16:colId xmlns:a16="http://schemas.microsoft.com/office/drawing/2014/main" val="1553366455"/>
                    </a:ext>
                  </a:extLst>
                </a:gridCol>
                <a:gridCol w="1056403">
                  <a:extLst>
                    <a:ext uri="{9D8B030D-6E8A-4147-A177-3AD203B41FA5}">
                      <a16:colId xmlns:a16="http://schemas.microsoft.com/office/drawing/2014/main" val="1516280"/>
                    </a:ext>
                  </a:extLst>
                </a:gridCol>
              </a:tblGrid>
              <a:tr h="23459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Примеры из квитанций при росте платы за содержание жилья  по сравнению с уровнем 2023 года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267902"/>
                  </a:ext>
                </a:extLst>
              </a:tr>
              <a:tr h="187671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923462"/>
                  </a:ext>
                </a:extLst>
              </a:tr>
              <a:tr h="703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Адрес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Площадь, кв.м.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2023, руб./кв.м.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Начислено, 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на 2024, руб./кв.м.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Начислено, 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Разница, 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46865"/>
                  </a:ext>
                </a:extLst>
              </a:tr>
              <a:tr h="469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комн.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д. Курманка, ул. Юбилейная, д.8, кв.9 (газ)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1238,52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1341,54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687352"/>
                  </a:ext>
                </a:extLst>
              </a:tr>
              <a:tr h="563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комн.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д. Курманка, ул. Юбилейная, д.7, кв. 5 (газ)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1637,03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1773,21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136,18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029981"/>
                  </a:ext>
                </a:extLst>
              </a:tr>
              <a:tr h="469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комн.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д. Курманка, ул. Юбилейная, д.6, кв. 2 (газ)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2039,45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2209,10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169,65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48502"/>
                  </a:ext>
                </a:extLst>
              </a:tr>
              <a:tr h="469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комн.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Мезенское, ул. Новая, д. 19, кв.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1283,72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1390,61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701844"/>
                  </a:ext>
                </a:extLst>
              </a:tr>
              <a:tr h="469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комн.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Мезенское, ул. Строителей 23, кв. 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1599,83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1733,04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924509"/>
                  </a:ext>
                </a:extLst>
              </a:tr>
              <a:tr h="469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комн.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Мезенское, ул. Новая, д. 20, кв. 10 (газ)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1965,22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2128,70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157113"/>
                  </a:ext>
                </a:extLst>
              </a:tr>
              <a:tr h="469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комн.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ул. 50 лет ВЛКСМ, д. 13, кв. 11 (газ)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1176,01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1273,83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71039"/>
                  </a:ext>
                </a:extLst>
              </a:tr>
              <a:tr h="469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комн.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ул. 50 лет ВЛКСМ, д. 10, кв. 5 (газ)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1683,92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1823,99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038821"/>
                  </a:ext>
                </a:extLst>
              </a:tr>
              <a:tr h="469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комн.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ул. 50 лет ВЛКСМ, д. 8, кв. 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2374,68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2572,42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197,74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771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34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657" y="402564"/>
            <a:ext cx="8864686" cy="605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16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52289"/>
              </p:ext>
            </p:extLst>
          </p:nvPr>
        </p:nvGraphicFramePr>
        <p:xfrm>
          <a:off x="1837592" y="545123"/>
          <a:ext cx="8739554" cy="55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Лист" r:id="rId3" imgW="11353687" imgH="6962760" progId="Excel.Sheet.12">
                  <p:embed/>
                </p:oleObj>
              </mc:Choice>
              <mc:Fallback>
                <p:oleObj name="Лист" r:id="rId3" imgW="11353687" imgH="69627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7592" y="545123"/>
                        <a:ext cx="8739554" cy="55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88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7" y="842962"/>
            <a:ext cx="7477125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0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42925"/>
            <a:ext cx="746760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5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262" y="112466"/>
            <a:ext cx="9996854" cy="637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04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637" y="81119"/>
            <a:ext cx="9176395" cy="644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0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2" y="228600"/>
            <a:ext cx="8524875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18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87" y="685800"/>
            <a:ext cx="865822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253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292</Words>
  <Application>Microsoft Office PowerPoint</Application>
  <PresentationFormat>Широкоэкранный</PresentationFormat>
  <Paragraphs>92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Лист Microsoft Excel</vt:lpstr>
      <vt:lpstr>Об установлении размера платы за содержание жилого помещения на территории городского округа  Заречный с 01.04.2024 по 31.03.2025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установлении размера платы за содержание жилого помещения на территории города Заречный с 01.04.2023 по 31.04.2024</dc:title>
  <dc:creator>Алексей Мерзляков</dc:creator>
  <cp:lastModifiedBy>Алексей Мерзляков</cp:lastModifiedBy>
  <cp:revision>16</cp:revision>
  <dcterms:created xsi:type="dcterms:W3CDTF">2023-03-01T06:41:33Z</dcterms:created>
  <dcterms:modified xsi:type="dcterms:W3CDTF">2024-03-21T04:42:01Z</dcterms:modified>
</cp:coreProperties>
</file>