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7" r:id="rId4"/>
    <p:sldId id="259" r:id="rId5"/>
    <p:sldId id="258" r:id="rId6"/>
    <p:sldId id="262" r:id="rId7"/>
    <p:sldId id="261" r:id="rId8"/>
    <p:sldId id="263" r:id="rId9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4" autoAdjust="0"/>
    <p:restoredTop sz="94660"/>
  </p:normalViewPr>
  <p:slideViewPr>
    <p:cSldViewPr>
      <p:cViewPr varScale="1">
        <p:scale>
          <a:sx n="105" d="100"/>
          <a:sy n="105" d="100"/>
        </p:scale>
        <p:origin x="120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AEDE-2A7E-414B-BB2D-13FF440B9CA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E95F9-29E8-47EC-8EE4-4191DB8A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E95F9-29E8-47EC-8EE4-4191DB8A62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BE1-BA37-4302-850F-B43FC56EFDD8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A22-ED2F-4A6E-842F-71F9F671242C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9CA-27F3-4492-8E75-39654E3451D3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486-11FC-43B4-9F94-E30758ED298A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3571-DA33-4E7C-B290-02A804052FFB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912-C40D-4B3A-8072-A718CE9E95C4}" type="datetime1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BA4A-577F-4AEF-8590-0AFA2AE91D0F}" type="datetime1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7C5E-B738-4798-9FB7-9803AD8795EE}" type="datetime1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1412-CF7D-46EA-B03B-90553B638E6F}" type="datetime1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3C-9504-4D4D-A7CB-99D586BE6696}" type="datetime1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C581-A879-4DA6-AAFA-5898757480C8}" type="datetime1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A24364-5DC4-44EE-B7D2-0A463DB12D1F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5486"/>
            <a:ext cx="7772400" cy="63351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9542"/>
            <a:ext cx="6400800" cy="3024336"/>
          </a:xfrm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О ПРАКТИКЕ ФОРМИРОВАНИЯ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АНТИКОРРУПЦИОННОЙ КОРПОРАТИВНОЙ </a:t>
            </a:r>
            <a:r>
              <a:rPr 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КУЛЬТУРЫ </a:t>
            </a:r>
            <a:endParaRPr lang="ru-RU" sz="240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ГОСУДАРСТВЕННЫХ ОРГАНИЗАЦИЯХ СВЕРДЛОВСКОЙ ОБЛАСТИ, ПОДВЕДОМСТВЕННЫХ МИНИСТЕРСТВУ ОБЩЕСТВЕННОЙ БЕЗОПАСНОСТИ СВЕРДЛОВСКОЙ ОБЛАСТИ</a:t>
            </a:r>
          </a:p>
          <a:p>
            <a:endParaRPr lang="ru-RU" sz="2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endParaRPr lang="ru-RU" sz="2400" dirty="0"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113588"/>
            <a:ext cx="4392488" cy="27367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5579" y="1113589"/>
            <a:ext cx="4386902" cy="273673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ФЗ ОТ 25 декабря 2008 № 273-ФЗ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«О противодействии коррупции»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Статья </a:t>
            </a:r>
            <a:r>
              <a:rPr lang="ru-RU" sz="4400" b="1" dirty="0">
                <a:solidFill>
                  <a:schemeClr val="tx1"/>
                </a:solidFill>
                <a:latin typeface="Liberation Serif"/>
              </a:rPr>
              <a:t>13.3. Обязанность организаций принимать меры по предупреждению </a:t>
            </a:r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коррупции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(03.12.2012 № 231 - ФЗ)</a:t>
            </a:r>
            <a:endParaRPr lang="ru-RU" sz="4400" b="1" dirty="0">
              <a:solidFill>
                <a:schemeClr val="tx1"/>
              </a:solidFill>
              <a:latin typeface="Liberation Serif"/>
            </a:endParaRPr>
          </a:p>
          <a:p>
            <a:pPr algn="ctr"/>
            <a:endParaRPr lang="ru-RU" sz="3700" dirty="0">
              <a:solidFill>
                <a:schemeClr val="tx1"/>
              </a:solidFill>
              <a:latin typeface="Liberation Serif"/>
            </a:endParaRPr>
          </a:p>
          <a:p>
            <a:pPr algn="just"/>
            <a:r>
              <a:rPr lang="ru-RU" sz="3700" dirty="0" smtClean="0">
                <a:solidFill>
                  <a:schemeClr val="tx1"/>
                </a:solidFill>
                <a:latin typeface="Liberation Serif"/>
              </a:rPr>
              <a:t> </a:t>
            </a:r>
            <a:r>
              <a:rPr lang="ru-RU" sz="3700" dirty="0">
                <a:solidFill>
                  <a:schemeClr val="tx1"/>
                </a:solidFill>
                <a:latin typeface="Liberation Serif"/>
              </a:rPr>
              <a:t>Организации обязаны разрабатывать и принимать меры по предупреждению коррупции.</a:t>
            </a:r>
          </a:p>
          <a:p>
            <a:pPr algn="just"/>
            <a:r>
              <a:rPr lang="ru-RU" sz="3700" dirty="0" smtClean="0">
                <a:solidFill>
                  <a:schemeClr val="tx1"/>
                </a:solidFill>
                <a:latin typeface="Liberation Serif"/>
              </a:rPr>
              <a:t>Меры </a:t>
            </a:r>
            <a:r>
              <a:rPr lang="ru-RU" sz="3700" dirty="0">
                <a:solidFill>
                  <a:schemeClr val="tx1"/>
                </a:solidFill>
                <a:latin typeface="Liberation Serif"/>
              </a:rPr>
              <a:t>по предупреждению коррупции, принимаемые в организации, могут включать: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2) сотрудничество организации с правоохранительными органами;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4) принятие кодекса этики и служебного поведения работников организации;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5) предотвращение и урегулирование конфликта интересов;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6) недопущение составления неофициальной отчетности и использования поддельных документов.</a:t>
            </a:r>
          </a:p>
          <a:p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4381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 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ВВЕДЕНИЕ АНТИКОРРУПЦИОННОЙ КОРПОРАТИВНОЙ КУЛЬТУРЫ </a:t>
            </a:r>
            <a:endParaRPr lang="ru-RU" sz="16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65" y="1050935"/>
            <a:ext cx="3774759" cy="5040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Государственные учреждения Свердловской области, подведомственные Министерству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65" y="1680651"/>
            <a:ext cx="3810764" cy="7203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Государственное казенное учреждение Свердловской области «Территориальный центр мониторинга и реагирования на чрезвычайные ситуации в Свердловской области»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65" y="3147814"/>
            <a:ext cx="3810765" cy="90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Государственное казенное учреждение дополнительного профессионального образования Свердловской области «Учебно-методический центр по гражданской обороне и чрезвычайным ситуациям Свердловской области»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65" y="2498699"/>
            <a:ext cx="3810764" cy="540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Государственное казенное учреждение Свердловской области «Служба спасения Свердловской области»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211" y="4167647"/>
            <a:ext cx="381673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Государственные казенные </a:t>
            </a:r>
            <a:r>
              <a:rPr lang="ru-RU" sz="1200" dirty="0" err="1" smtClean="0">
                <a:latin typeface="Liberation Serif" panose="02020603050405020304" pitchFamily="18" charset="0"/>
              </a:rPr>
              <a:t>пожарно</a:t>
            </a:r>
            <a:r>
              <a:rPr lang="ru-RU" sz="1200" dirty="0" smtClean="0">
                <a:latin typeface="Liberation Serif" panose="02020603050405020304" pitchFamily="18" charset="0"/>
              </a:rPr>
              <a:t> – технические учреждения Свердловской области «Отряды противопожарной службы Свердловской области №1, №2, №5, №6, №12, №13, №14, №15, №16, №18, №19, №20»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56384" y="1554990"/>
            <a:ext cx="0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42592" y="2400992"/>
            <a:ext cx="0" cy="97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42592" y="3327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42592" y="3038760"/>
            <a:ext cx="0" cy="10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3"/>
          </p:cNvCxnSpPr>
          <p:nvPr/>
        </p:nvCxnSpPr>
        <p:spPr>
          <a:xfrm>
            <a:off x="4073529" y="2040822"/>
            <a:ext cx="432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3"/>
          </p:cNvCxnSpPr>
          <p:nvPr/>
        </p:nvCxnSpPr>
        <p:spPr>
          <a:xfrm>
            <a:off x="4073529" y="2768730"/>
            <a:ext cx="432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067944" y="372387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073530" y="3819351"/>
            <a:ext cx="432049" cy="348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гнутая вверх стрелка 9"/>
          <p:cNvSpPr/>
          <p:nvPr/>
        </p:nvSpPr>
        <p:spPr>
          <a:xfrm>
            <a:off x="3459868" y="848702"/>
            <a:ext cx="1216152" cy="2108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5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6" cy="91810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ТРЕННИНГ ПО ВОПРОСАМ ФОРМИРОВАНИЯ СТАНДАРТОВ АНТИКОРРУПЦИОННОГО ПОВЕДЕНИЯ </a:t>
            </a:r>
            <a:endParaRPr lang="ru-RU" sz="16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C:\Users\e.lisnitskaya\Desktop\ПОДГОТОВКА К СЕМИНАРУ В дЕПАРТАМЕНТЕ ПРОТИВОДЕЙСТВИЯ КОРРУПЦИИ\с надпись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5606"/>
            <a:ext cx="60486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75183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ТЕОРЕТИЧЕСКАЯ ЧАСТЬ ТРЕНИННГА</a:t>
            </a:r>
            <a:endParaRPr lang="ru-RU" sz="20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C:\Users\e.lisnitskaya\Desktop\6fd9a78a-a727-42ea-977e-b5c782028d4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6" y="1131025"/>
            <a:ext cx="2588418" cy="25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.lisnitskaya\Desktop\dcc1304d-fc1a-4dfd-a4d4-a370bc9005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0" y="2542252"/>
            <a:ext cx="2520280" cy="26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.lisnitskaya\Desktop\16479f67-33d9-44fe-ae71-19783ab7a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13588"/>
            <a:ext cx="3168352" cy="25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3258"/>
            <a:ext cx="2578312" cy="134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00">
            <a:off x="6222668" y="3583048"/>
            <a:ext cx="2456315" cy="146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D:\Любимая\Личка\Я\ПОДГОТОВКА К СЕМИНАРУ В дЕПАРТАМЕНТЕ ПРОТИВОДЕЙСТВИЯ КОРРУПЦИИ\IMG_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0" y="1113030"/>
            <a:ext cx="2520280" cy="1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1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9782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ПРАКТИЧЕСКАЯ ЧАСТЬ ТРЕННИНГА</a:t>
            </a:r>
            <a:endParaRPr lang="ru-RU" sz="18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0" name="Picture 2" descr="D:\Любимая\Личка\Я\ПОДГОТОВКА К СЕМИНАРУ В дЕПАРТАМЕНТЕ ПРОТИВОДЕЙСТВИЯ КОРРУПЦИИ\IMG_01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40" y="921588"/>
            <a:ext cx="1797948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Любимая\Личка\Я\ПОДГОТОВКА К СЕМИНАРУ В дЕПАРТАМЕНТЕ ПРОТИВОДЕЙСТВИЯ КОРРУПЦИИ\FullSizeRen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5576"/>
            <a:ext cx="3960440" cy="14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Любимая\Личка\Я\ПОДГОТОВКА К СЕМИНАРУ В дЕПАРТАМЕНТЕ ПРОТИВОДЕЙСТВИЯ КОРРУПЦИИ\IMG_0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337"/>
            <a:ext cx="18002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60834"/>
              </p:ext>
            </p:extLst>
          </p:nvPr>
        </p:nvGraphicFramePr>
        <p:xfrm>
          <a:off x="755576" y="2571750"/>
          <a:ext cx="7056784" cy="248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Документ" r:id="rId7" imgW="10411935" imgH="6594176" progId="Word.Document.12">
                  <p:embed/>
                </p:oleObj>
              </mc:Choice>
              <mc:Fallback>
                <p:oleObj name="Документ" r:id="rId7" imgW="10411935" imgH="6594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2571750"/>
                        <a:ext cx="7056784" cy="2484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191000" y="1653648"/>
            <a:ext cx="525016" cy="18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29092" y="2442304"/>
            <a:ext cx="242316" cy="129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75183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2156862"/>
            <a:ext cx="4968552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139702"/>
            <a:ext cx="309634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60849" y="2949792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6289"/>
            <a:ext cx="47525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e.lisnitskaya\Desktop\практикум фото\DSCN7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66" y="2156862"/>
            <a:ext cx="2958282" cy="20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897565"/>
            <a:ext cx="8424936" cy="108169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СЕМИНАР – ПРАКТИКУМ  С РУКОВОДИТЕЛЯМИ И РАБОТНИКАМИ ГОСУДАРСТВЕННЫХ УЧРЕЖДЕНИЙ СВЕРДЛОВСКОЙ ОБЛАСТИ, ПОДВЕДОМСТВЕННЫХ  МИНИСТЕРСТВУ ОБЩЕСТВЕННОЙ БЕЗОПАСНОСТИ СВЕРДЛОВСКОЙ ОБЛАСТИ «МЕРЫ ОТВЕТСТВЕННОСТИ ЗА НЕВЫПОЛНЕНИЕ ТРЕБОВАНИЙ ЗАКОНОДАТЕЛЬСТВА О ПРОТИВОДЕЙСТВИИ КОРРУПЦИИ. ПЕРСОНАЛЬНАЯ ОТВЕТСТВЕННОСТЬ ЗА НЕСОБЛЮДЕНИЕ ОБЯЗАТЕЛЬНЫХ ТРЕБОВАНИЙ, ОГРАНИЧЕНИЙ И ЗАПРЕТОВ» </a:t>
            </a:r>
          </a:p>
          <a:p>
            <a:pPr marL="0" indent="0" algn="ctr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(РЕЖИМ ВИДЕОКОНФЕРЕНЦСВЯЗИ)</a:t>
            </a:r>
          </a:p>
          <a:p>
            <a:endParaRPr lang="ru-RU" sz="16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4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881356"/>
              </p:ext>
            </p:extLst>
          </p:nvPr>
        </p:nvGraphicFramePr>
        <p:xfrm>
          <a:off x="323529" y="1167594"/>
          <a:ext cx="5564691" cy="2577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68"/>
                <a:gridCol w="65668"/>
                <a:gridCol w="430190"/>
                <a:gridCol w="1083945"/>
                <a:gridCol w="939935"/>
                <a:gridCol w="783034"/>
                <a:gridCol w="730733"/>
                <a:gridCol w="731101"/>
                <a:gridCol w="734417"/>
              </a:tblGrid>
              <a:tr h="10805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Учреждение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080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1.К-4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ГКУ СО «ТЦМ»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05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2.К-4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ГКУДПО СО «УМЦ»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ГКУ СО «Служба спасения»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08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4.К-1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«ОТОПС»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08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5.К-2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Участия не принимали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6.К-1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ГКПТУ СО «Отряд № 2»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440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7.К-2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5»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60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8.К-5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6»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6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9.К-4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«№ 12»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13»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40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 № 14»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15»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13.К-5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16»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14.К-5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18»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 обоснованием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15.К-1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19»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16.К-2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20»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438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880397"/>
            <a:ext cx="8568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Calibri" pitchFamily="34" charset="0"/>
                <a:cs typeface="Times New Roman" pitchFamily="18" charset="0"/>
              </a:rPr>
              <a:t>УЧАСТИЕ В ПРАКТИЧЕСКОЙ ЧАСТИ СЕМИНАРА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3076" name="Picture 4" descr="C:\Users\e.lisnitskaya\Desktop\практикум фото\DSCN7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79762"/>
            <a:ext cx="4110410" cy="2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0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437624"/>
            <a:ext cx="8352927" cy="25880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Практические занятия с работниками подведомственных учреждений позволяют закрепить теоретические знания, полученные ими при изучении нормативных правовых актов, методических рекомендаций о мерах по противодействию коррупции. Участие в решении конкретной антикоррупционной задачи способствует формированию антикоррупционной корпоративной культуры!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85984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41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817</TotalTime>
  <Words>555</Words>
  <Application>Microsoft Office PowerPoint</Application>
  <PresentationFormat>Экран (16:9)</PresentationFormat>
  <Paragraphs>174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Candara</vt:lpstr>
      <vt:lpstr>Liberation Serif</vt:lpstr>
      <vt:lpstr>Symbol</vt:lpstr>
      <vt:lpstr>Times New Roman</vt:lpstr>
      <vt:lpstr>Волна</vt:lpstr>
      <vt:lpstr>Документ</vt:lpstr>
      <vt:lpstr>   </vt:lpstr>
      <vt:lpstr>МИНИСТЕРСТВО ОБЩЕСТВЕННОЙ БЕЗОПАСНОСТИ СВЕРДЛОВСКОЙ ОБЛАСТИ   ВВЕДЕНИЕ АНТИКОРРУПЦИОННОЙ КОРПОРАТИВНОЙ КУЛЬТУРЫ </vt:lpstr>
      <vt:lpstr>МИНИСТЕРСТВО ОБЩЕСТВЕННОЙ БЕЗОПАСНОСТИ СВЕРДЛОВСКОЙ ОБЛАСТИ  ТРЕННИНГ ПО ВОПРОСАМ ФОРМИРОВАНИЯ СТАНДАРТОВ АНТИКОРРУПЦИОННОГО ПОВЕДЕНИЯ </vt:lpstr>
      <vt:lpstr>МИНИСТЕРСТВО ОБЩЕСТВЕННОЙ БЕЗОПАСНОСТИ СВЕРДЛОВСКОЙ ОБЛАСТИ   ТЕОРЕТИЧЕСКАЯ ЧАСТЬ ТРЕНИННГА</vt:lpstr>
      <vt:lpstr>МИНИСТЕРСТВО ОБЩЕСТВЕННОЙ БЕЗОПАСНОСТИ СВЕРДЛОВСКОЙ ОБЛАСТИ   ПРАКТИЧЕСКАЯ ЧАСТЬ ТРЕННИНГА</vt:lpstr>
      <vt:lpstr>МИНИСТЕРСТВО ОБЩЕСТВЕННОЙ БЕЗОПАСНОСТИ СВЕРДЛОВСКОЙ ОБЛАСТИ</vt:lpstr>
      <vt:lpstr>МИНИСТЕРСТВО ОБЩЕСТВЕННОЙ БЕЗОПАСНОСТИ СВЕРДЛОВСКОЙ ОБЛАСТИ</vt:lpstr>
      <vt:lpstr>МИНИСТЕРСТВО ОБЩЕСТВЕННОЙ БЕЗОПАСНОСТИ СВЕРДЛОВСКОЙ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  ОБЩЕСТВЕННОЙ   БЕЗОПАСНОСТИ СВЕРДЛОВСКОЙ ОБЛАСТИ</dc:title>
  <dc:creator>Лисницкая Елена Леонидовна</dc:creator>
  <cp:lastModifiedBy>Макаренкова Валентина Андреевна</cp:lastModifiedBy>
  <cp:revision>30</cp:revision>
  <cp:lastPrinted>2021-02-18T08:18:28Z</cp:lastPrinted>
  <dcterms:created xsi:type="dcterms:W3CDTF">2020-11-13T10:50:04Z</dcterms:created>
  <dcterms:modified xsi:type="dcterms:W3CDTF">2021-02-18T08:19:02Z</dcterms:modified>
</cp:coreProperties>
</file>