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9" r:id="rId9"/>
    <p:sldId id="266" r:id="rId10"/>
    <p:sldId id="267" r:id="rId11"/>
    <p:sldId id="268" r:id="rId12"/>
    <p:sldId id="270" r:id="rId13"/>
    <p:sldId id="258" r:id="rId14"/>
  </p:sldIdLst>
  <p:sldSz cx="12193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4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15"/>
            <c:spPr>
              <a:solidFill>
                <a:schemeClr val="accent6">
                  <a:lumMod val="75000"/>
                </a:schemeClr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43.2</c:v>
                </c:pt>
                <c:pt idx="1">
                  <c:v>56.8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5E162DD-5EBB-4D06-9F43-E4CB34115D6D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6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84760" y="8685360"/>
            <a:ext cx="2963880" cy="45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40" algn="l"/>
                <a:tab pos="10779120" algn="l"/>
                <a:tab pos="10780560" algn="l"/>
              </a:tabLst>
            </a:pPr>
            <a:fld id="{9D446743-F77C-451A-8A9B-5B0E5456C9CA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3225" cy="3084513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160" cy="3597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038480" y="6356520"/>
            <a:ext cx="411156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15900" y="2259013"/>
            <a:ext cx="11709400" cy="150554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ru-RU" sz="24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  <a:cs typeface="Arial" panose="020B0604020202020204" pitchFamily="34" charset="0"/>
              </a:rPr>
              <a:t>СОВРЕМЕННОЕ СОСТОЯНИЕ, ПРОБЛЕМНЫЕ ВОПРОСЫ ПОДГОТОВКИ НЕРАБОТАЮЩЕГО НАСЕЛЕНИЯ В ОБЛАСТИ ГРАЖДАНСКОЙ ОБОРОНЫ  И ЗАЩИТЫ ОТ ЧРЕЗВЫЧАЙНЫХ СИТУАЦИЙ НА ПРИМЕРЕ МОСКОВСКОЙ ОБЛАСТИ, ПУТИ ИХ РЕШЕНИЯ</a:t>
            </a:r>
          </a:p>
        </p:txBody>
      </p:sp>
      <p:sp>
        <p:nvSpPr>
          <p:cNvPr id="9" name="Прямоугольник 12"/>
          <p:cNvSpPr>
            <a:spLocks noChangeArrowheads="1"/>
          </p:cNvSpPr>
          <p:nvPr/>
        </p:nvSpPr>
        <p:spPr bwMode="auto">
          <a:xfrm>
            <a:off x="4080570" y="4797152"/>
            <a:ext cx="751453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98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Начальник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отдела подготовки населения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управления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гражданской обороны и защиты населения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/>
            </a:r>
            <a:b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</a:b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Главного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управления МЧС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России по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Московской области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rgbClr val="0D0D0D"/>
              </a:solidFill>
              <a:latin typeface="Century Schoolbook" pitchFamily="18" charset="0"/>
              <a:ea typeface="Arial Unicode MS" pitchFamily="34" charset="-128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ЛИХАЧЕВ ВАДИМ СЕРГЕЕВИЧ</a:t>
            </a:r>
            <a:endParaRPr lang="ru-RU" altLang="ru-RU" b="1" dirty="0">
              <a:solidFill>
                <a:srgbClr val="0D0D0D"/>
              </a:solidFill>
              <a:latin typeface="Century Schoolbook" pitchFamily="18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6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7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43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КУРСЫ И УКП ПО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ГОЧС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6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5619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11770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ПОДГОТОВКИ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НЕРАБОТАЮЩЕГО НАСЕЛЕНИЯ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82384" y="1700808"/>
            <a:ext cx="10561288" cy="111550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ДОПОЛНЕНИЙ В НОРМАТИВНЫЕ ПРАВОВЫЕ АКТЫ РФ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ОТ 06.10.2003 № 131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ОБЩИХ ПРИНЦИПАХ ОРГАНИЗАЦИИ МЕСТНОГО САМОУПРАВЛЕНИЯ В РОССИЙСКОЙ ФЕДЕРАЦИИ»,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13.03.2006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38-ФЗ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РЕКЛАМЕ»,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24.11.2014 № 1236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ПРИМЕРНОГО ПЕРЕЧНЯ СОЦИАЛЬНЫХ УСЛУГ ПО ВИДАМ СОЦИАЛЬНЫХ УСЛУГ» )</a:t>
            </a:r>
          </a:p>
        </p:txBody>
      </p:sp>
      <p:sp>
        <p:nvSpPr>
          <p:cNvPr id="6" name="CustomShape 2"/>
          <p:cNvSpPr/>
          <p:nvPr/>
        </p:nvSpPr>
        <p:spPr>
          <a:xfrm>
            <a:off x="1082384" y="2996952"/>
            <a:ext cx="10751164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ПРИМЕРНУЮ ПРОГРАММУ ПОДГОТОВКИ НЕРАБОТАЮЩЕГО НАСЕЛЕНИЯ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УКАЗАНИЕМ ТЕМАТИКИ, ФОРМ И МЕТОДОВ ПОДГОТОВКИ НЕРАБОТАЮЩЕГО НАСЕЛЕНИЯ</a:t>
            </a:r>
          </a:p>
        </p:txBody>
      </p:sp>
      <p:sp>
        <p:nvSpPr>
          <p:cNvPr id="7" name="CustomShape 2"/>
          <p:cNvSpPr/>
          <p:nvPr/>
        </p:nvSpPr>
        <p:spPr>
          <a:xfrm>
            <a:off x="1082384" y="4149080"/>
            <a:ext cx="10751164" cy="130017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ОРГАНИЗАЦИОННО-МЕТОДИЧЕСКИЕ РЕКОМЕНДАЦИИ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НАСЕЛЕНИЯ ОБЛАСТИ ГО И ЗАЩИТЫ ОТ ЧС НА 2025-2030 ГГ.,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ПРИВЛЕЧЕНИЯ НЕРАБОТАЮЩЕГО НАСЕЛЕНИЯ НА УЧЕНИЯ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ТРЕНИРОВКИ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1082384" y="5661248"/>
            <a:ext cx="10656226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ПРИКАЗ ОБ УТВЕРЖДЕНИИ ПОРЯДКА ОПРЕДЕЛЕНИЯ УЧЕБНО-МАТЕРИАЛЬНОЙ БАЗЫ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УКП, С РЕГИСТРАЦИЕЙ В МИНИСТЕРСТВЕ ЮСТИЦИИ РФ.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0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42634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11770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ПОДГОТОВКИ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НЕРАБОТАЮЩЕГО НАСЕЛЕНИЯ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82384" y="1700808"/>
            <a:ext cx="10561288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 ТРУДА И СОЦИАЛЬНОЙ ЗАЩИТЫ РОССИЙСКОЙ ФЕДЕРАЦИИ И МЧС РОССИИ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СОВМЕСТНЫЙ ПРИКАЗ ПО ПОДГОТОВКЕ НЕРАБОТАЮЩЕГО НАСЕЛЕНИЯ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082384" y="2852936"/>
            <a:ext cx="10751164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ЗАДЕЙСТВОВАТЬ СРЕДСТВА МАССОВОЙ ИНФОРМАЦИИ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ТЕМАТИЧЕСКИХ ТЕЛЕПЕРЕДАЧ, ИНФОРМАЦИОННО-ПРОСВЕТИТЕЛЬСКИХ ПРОГРАММ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1082384" y="3977430"/>
            <a:ext cx="10751164" cy="3768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СОЦИАЛЬНОЙ РЕКЛАМЫ И НАГЛЯДНОЙ АГИТАЦИЙ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1129853" y="4581128"/>
            <a:ext cx="10703695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НОВЫХ СОВРЕМЕННЫХ ФОРМ ПОДГОТОВКИ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НЕРАБОТАЮЩЕГО НАСЕЛЕНИЯ</a:t>
            </a:r>
          </a:p>
        </p:txBody>
      </p:sp>
      <p:sp>
        <p:nvSpPr>
          <p:cNvPr id="9" name="CustomShape 2"/>
          <p:cNvSpPr/>
          <p:nvPr/>
        </p:nvSpPr>
        <p:spPr>
          <a:xfrm>
            <a:off x="1129853" y="5517232"/>
            <a:ext cx="10656226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РАЗВИТИЮ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СТАРОСТ НАСЕЛЕННЫХ ПУНКТОВ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1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441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27162" y="3644929"/>
            <a:ext cx="11782425" cy="78740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  <a:cs typeface="Arial" panose="020B0604020202020204" pitchFamily="34" charset="0"/>
              </a:rPr>
              <a:t>Доклад закончил!</a:t>
            </a:r>
          </a:p>
          <a:p>
            <a:pPr algn="ctr"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  <a:cs typeface="Arial" panose="020B0604020202020204" pitchFamily="34" charset="0"/>
              </a:rPr>
              <a:t>Благодарю за внимание</a:t>
            </a:r>
            <a:endParaRPr lang="ru-RU" sz="20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8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4587691" y="4983520"/>
            <a:ext cx="751453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98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Начальник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отдела подготовки населения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управления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гражданской обороны и защиты населения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/>
            </a:r>
            <a:b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</a:b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Главного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управления МЧС </a:t>
            </a:r>
            <a:r>
              <a:rPr lang="ru-RU" altLang="ru-RU" sz="2000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России по </a:t>
            </a:r>
            <a:r>
              <a:rPr lang="ru-RU" altLang="ru-RU" sz="2000" dirty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Московской области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rgbClr val="0D0D0D"/>
              </a:solidFill>
              <a:latin typeface="Century Schoolbook" pitchFamily="18" charset="0"/>
              <a:ea typeface="Arial Unicode MS" pitchFamily="34" charset="-128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0D0D0D"/>
                </a:solidFill>
                <a:latin typeface="Century Schoolbook" pitchFamily="18" charset="0"/>
                <a:ea typeface="Arial Unicode MS" pitchFamily="34" charset="-128"/>
                <a:cs typeface="Arial" pitchFamily="34" charset="0"/>
              </a:rPr>
              <a:t>ЛИХАЧЕВ ВАДИМ СЕРГЕЕВИЧ</a:t>
            </a:r>
            <a:endParaRPr lang="ru-RU" altLang="ru-RU" b="1" dirty="0">
              <a:solidFill>
                <a:srgbClr val="0D0D0D"/>
              </a:solidFill>
              <a:latin typeface="Century Schoolbook" pitchFamily="18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/>
            </a:extLst>
          </p:cNvPr>
          <p:cNvSpPr/>
          <p:nvPr/>
        </p:nvSpPr>
        <p:spPr>
          <a:xfrm>
            <a:off x="211063" y="1700808"/>
            <a:ext cx="11709400" cy="150554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ru-RU" sz="24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  <a:cs typeface="Arial" panose="020B0604020202020204" pitchFamily="34" charset="0"/>
              </a:rPr>
              <a:t>СОВРЕМЕННОЕ СОСТОЯНИЕ, ПРОБЛЕМНЫЕ ВОПРОСЫ ПОДГОТОВКИ НЕРАБОТАЮЩЕГО НАСЕЛЕНИЯ В ОБЛАСТИ ГРАЖДАНСКОЙ ОБОРОНЫ  И ЗАЩИТЫ ОТ ЧРЕЗВЫЧАЙНЫХ СИТУАЦИЙ НА ПРИМЕРЕ МОСКОВСКОЙ ОБЛАСТИ, ПУТИ ИХ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8404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--\Desktop\5075317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0" y="1988840"/>
            <a:ext cx="1483560" cy="148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Ирина\2023\ОБУЧЕНИЕ\Конференция 31 мая\Доклад В.С. Лихачев\Новая папка\108806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76" y="493833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_0"/>
          <p:cNvPicPr/>
          <p:nvPr/>
        </p:nvPicPr>
        <p:blipFill>
          <a:blip r:embed="rId5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8" name="Picture 3_0"/>
          <p:cNvPicPr/>
          <p:nvPr/>
        </p:nvPicPr>
        <p:blipFill>
          <a:blip r:embed="rId6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55417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46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-167902" y="343701"/>
            <a:ext cx="11709000" cy="43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ПОДГОТОВКИ НЕРАБОТАЮЩЕГО НАСЕЛЕНИЯ</a:t>
            </a:r>
            <a:endParaRPr lang="ru-RU" sz="2400" b="0" strike="noStrike" spc="-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912927" y="1936523"/>
            <a:ext cx="4772283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БЕСЕД, ЛЕКЦИЙ, ПРОСМОТР УЧЕБНЫХ ФИЛЬМОВ</a:t>
            </a:r>
          </a:p>
        </p:txBody>
      </p:sp>
      <p:sp>
        <p:nvSpPr>
          <p:cNvPr id="7" name="CustomShape 2"/>
          <p:cNvSpPr/>
          <p:nvPr/>
        </p:nvSpPr>
        <p:spPr>
          <a:xfrm>
            <a:off x="1899169" y="3477148"/>
            <a:ext cx="4446919" cy="9923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НА УЧЕНИЯ И ТРЕНИРОВКИ ПО МЕСТУ ЖИТЕЛЬСТВА</a:t>
            </a:r>
          </a:p>
        </p:txBody>
      </p:sp>
      <p:sp>
        <p:nvSpPr>
          <p:cNvPr id="8" name="CustomShape 2"/>
          <p:cNvSpPr/>
          <p:nvPr/>
        </p:nvSpPr>
        <p:spPr>
          <a:xfrm>
            <a:off x="1912927" y="5138482"/>
            <a:ext cx="4609600" cy="16079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8760" tIns="34200" rIns="68760" bIns="342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ИЗУЧЕНИЕ ПОСОБИЙ, ПАМЯТОК, ЛИСТОВОК И БУКЛЕТОВ, ПРОСЛУШИВАНИЕ РАДИОПЕРЕДАЧ И ПРОСМОТР ТЕЛЕПРОГРАММ</a:t>
            </a:r>
          </a:p>
        </p:txBody>
      </p:sp>
      <p:pic>
        <p:nvPicPr>
          <p:cNvPr id="1027" name="Picture 3" descr="C:\Users\--\Desktop\304517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5" y="323925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--\Desktop\9037415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" y="5138482"/>
            <a:ext cx="1531045" cy="153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--\Desktop\570161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15" y="1546201"/>
            <a:ext cx="1378744" cy="137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--\Desktop\5075317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585" y="3182134"/>
            <a:ext cx="1553921" cy="155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Ирина\2023\ОБУЧЕНИЕ\Конференция 31 мая\Доклад В.С. Лихачев\Новая папка\991922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0" y="3400543"/>
            <a:ext cx="1098105" cy="109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Ирина\2023\ОБУЧЕНИЕ\Конференция 31 мая\Доклад В.С. Лихачев\Новая папка\4079542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380" y="1148421"/>
            <a:ext cx="1359016" cy="135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Ирина\2023\ОБУЧЕНИЕ\Конференция 31 мая\Доклад В.С. Лихачев\Новая папка\3196211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810" y="1135053"/>
            <a:ext cx="1277043" cy="127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Ирина\2023\ОБУЧЕНИЕ\Конференция 31 мая\Доклад В.С. Лихачев\Новая папка\312645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22" y="5233243"/>
            <a:ext cx="1288051" cy="128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Ирина\2023\ОБУЧЕНИЕ\Конференция 31 мая\Доклад В.С. Лихачев\Новая папка\182321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872" y="5361455"/>
            <a:ext cx="1234580" cy="12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9101545" y="4643691"/>
            <a:ext cx="24617" cy="8560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091706" y="4691227"/>
            <a:ext cx="1232879" cy="73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7795396" y="2452049"/>
            <a:ext cx="628414" cy="790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9062331" y="2392007"/>
            <a:ext cx="0" cy="9906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9772259" y="3770894"/>
            <a:ext cx="7957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842172" y="4722407"/>
            <a:ext cx="994739" cy="7773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D:\Ирина\2023\ОБУЧЕНИЕ\Конференция 31 мая\Доклад В.С. Лихачев\Новая папка\4457905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811" y="5194858"/>
            <a:ext cx="1495198" cy="14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--\Desktop\4952466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976" y="3037695"/>
            <a:ext cx="1514618" cy="15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Прямая со стрелкой 42"/>
          <p:cNvCxnSpPr/>
          <p:nvPr/>
        </p:nvCxnSpPr>
        <p:spPr>
          <a:xfrm flipV="1">
            <a:off x="9703593" y="2487035"/>
            <a:ext cx="924144" cy="8956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7613104" y="3761358"/>
            <a:ext cx="8957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7" name="Picture 13" descr="C:\Users\--\Desktop\3955847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811" y="943625"/>
            <a:ext cx="1543410" cy="154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56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568911"/>
            <a:ext cx="11709000" cy="43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НЕРАБОТАЮЩЕГО НАСЕЛЕНИЯ</a:t>
            </a:r>
            <a:endParaRPr lang="ru-RU" sz="2400" b="0" strike="noStrike" spc="-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--\Desktop\5194661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753" y="2385137"/>
            <a:ext cx="3162694" cy="276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2218" y="1913871"/>
            <a:ext cx="496855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Где наши защитные сооружения?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9893" y="3140968"/>
            <a:ext cx="436548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Где получить средства индивидуальной защиты или их надо </a:t>
            </a:r>
            <a:r>
              <a:rPr lang="ru-RU" b="1" dirty="0">
                <a:solidFill>
                  <a:schemeClr val="dk1"/>
                </a:solidFill>
              </a:rPr>
              <a:t>покупать</a:t>
            </a:r>
            <a:r>
              <a:rPr lang="ru-RU" b="1" dirty="0"/>
              <a:t>?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567839">
            <a:off x="7268247" y="5357530"/>
            <a:ext cx="443213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Какие меры принимаются по предотвращению пожаров</a:t>
            </a:r>
            <a:r>
              <a:rPr lang="ru-RU" b="1" dirty="0" smtClean="0"/>
              <a:t>?</a:t>
            </a:r>
          </a:p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36846" y="3284984"/>
            <a:ext cx="433763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Почему чаще стали летать </a:t>
            </a:r>
            <a:r>
              <a:rPr lang="ru-RU" b="1" dirty="0" err="1" smtClean="0"/>
              <a:t>беспилотники</a:t>
            </a:r>
            <a:r>
              <a:rPr lang="ru-RU" b="1" dirty="0" smtClean="0"/>
              <a:t>, </a:t>
            </a:r>
            <a:r>
              <a:rPr lang="ru-RU" b="1" dirty="0"/>
              <a:t>что надо делать</a:t>
            </a:r>
            <a:r>
              <a:rPr lang="ru-RU" b="1" dirty="0" smtClean="0"/>
              <a:t>?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28842" y="1903939"/>
            <a:ext cx="447095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Как проходит эвакуация?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21152544">
            <a:off x="348803" y="5184781"/>
            <a:ext cx="443213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Как происходят выплаты пострадавшим при чрезвычайных ситуациях? </a:t>
            </a:r>
            <a:endParaRPr lang="ru-RU" dirty="0"/>
          </a:p>
        </p:txBody>
      </p:sp>
      <p:pic>
        <p:nvPicPr>
          <p:cNvPr id="17" name="Picture 2_0"/>
          <p:cNvPicPr/>
          <p:nvPr/>
        </p:nvPicPr>
        <p:blipFill>
          <a:blip r:embed="rId4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8" name="Picture 3_0"/>
          <p:cNvPicPr/>
          <p:nvPr/>
        </p:nvPicPr>
        <p:blipFill>
          <a:blip r:embed="rId5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99403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43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УЧЕБНО-КОНСУЛЬТАЦИОННЫЕ ПУНКТЫ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stomShape 6"/>
          <p:cNvSpPr/>
          <p:nvPr/>
        </p:nvSpPr>
        <p:spPr>
          <a:xfrm>
            <a:off x="9697194" y="3183932"/>
            <a:ext cx="2160240" cy="118117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  <a:tab pos="8983800" algn="l"/>
                <a:tab pos="9433080" algn="l"/>
                <a:tab pos="9882360" algn="l"/>
                <a:tab pos="10331280" algn="l"/>
                <a:tab pos="10780560" algn="l"/>
              </a:tabLst>
            </a:pPr>
            <a:r>
              <a:rPr lang="ru-RU" sz="4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43,2</a:t>
            </a:r>
            <a:r>
              <a:rPr lang="ru-RU" sz="4000" b="1" spc="-1" dirty="0" smtClean="0">
                <a:solidFill>
                  <a:srgbClr val="FF0000"/>
                </a:solidFill>
                <a:latin typeface="Times New Roman"/>
              </a:rPr>
              <a:t> %</a:t>
            </a:r>
            <a:endParaRPr lang="ru-RU" sz="40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966600" y="2334010"/>
            <a:ext cx="4826520" cy="1899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  <a:tab pos="8983800" algn="l"/>
                <a:tab pos="9433080" algn="l"/>
                <a:tab pos="9882360" algn="l"/>
                <a:tab pos="10331280" algn="l"/>
                <a:tab pos="10780560" algn="l"/>
              </a:tabLst>
            </a:pPr>
            <a:r>
              <a:rPr lang="ru-RU" sz="2200" b="1" spc="-1" dirty="0">
                <a:solidFill>
                  <a:srgbClr val="000000"/>
                </a:solidFill>
                <a:latin typeface="Times New Roman"/>
                <a:ea typeface="DejaVu Sans"/>
              </a:rPr>
              <a:t>у</a:t>
            </a:r>
            <a: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чебно-консультационных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пунктов по гражданской обороне и защите </a:t>
            </a:r>
            <a: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/>
            </a:r>
            <a:b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</a:br>
            <a:r>
              <a:rPr lang="ru-RU" sz="2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от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чрезвычайных ситуаций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12" name="Picture 8"/>
          <p:cNvPicPr/>
          <p:nvPr/>
        </p:nvPicPr>
        <p:blipFill>
          <a:blip r:embed="rId3"/>
          <a:stretch/>
        </p:blipFill>
        <p:spPr>
          <a:xfrm>
            <a:off x="708159" y="3487128"/>
            <a:ext cx="4890240" cy="3259800"/>
          </a:xfrm>
          <a:prstGeom prst="rect">
            <a:avLst/>
          </a:prstGeom>
          <a:ln w="9360">
            <a:noFill/>
          </a:ln>
        </p:spPr>
      </p:pic>
      <p:sp>
        <p:nvSpPr>
          <p:cNvPr id="13" name="CustomShape 1"/>
          <p:cNvSpPr/>
          <p:nvPr/>
        </p:nvSpPr>
        <p:spPr>
          <a:xfrm rot="5400000">
            <a:off x="3575314" y="4004516"/>
            <a:ext cx="5661248" cy="45719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6467428"/>
              </p:ext>
            </p:extLst>
          </p:nvPr>
        </p:nvGraphicFramePr>
        <p:xfrm>
          <a:off x="5599160" y="2560453"/>
          <a:ext cx="5178154" cy="293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ustomShape 6"/>
          <p:cNvSpPr/>
          <p:nvPr/>
        </p:nvSpPr>
        <p:spPr>
          <a:xfrm>
            <a:off x="6744866" y="1700808"/>
            <a:ext cx="3185978" cy="83758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  <a:tab pos="8983800" algn="l"/>
                <a:tab pos="9433080" algn="l"/>
                <a:tab pos="9882360" algn="l"/>
                <a:tab pos="10331280" algn="l"/>
                <a:tab pos="10780560" algn="l"/>
              </a:tabLst>
            </a:pPr>
            <a:r>
              <a:rPr lang="ru-RU" sz="3200" b="1" spc="-1" dirty="0" smtClean="0">
                <a:solidFill>
                  <a:srgbClr val="2A6099"/>
                </a:solidFill>
                <a:latin typeface="Times New Roman"/>
              </a:rPr>
              <a:t>% </a:t>
            </a:r>
            <a:r>
              <a:rPr lang="ru-RU" sz="3200" b="1" spc="-1" dirty="0" err="1" smtClean="0">
                <a:solidFill>
                  <a:srgbClr val="2A6099"/>
                </a:solidFill>
                <a:latin typeface="Times New Roman"/>
              </a:rPr>
              <a:t>обученности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1560290" y="1512969"/>
            <a:ext cx="3185978" cy="83758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  <a:tab pos="8983800" algn="l"/>
                <a:tab pos="9433080" algn="l"/>
                <a:tab pos="9882360" algn="l"/>
                <a:tab pos="10331280" algn="l"/>
                <a:tab pos="10780560" algn="l"/>
              </a:tabLst>
            </a:pPr>
            <a:r>
              <a:rPr lang="ru-RU" sz="5400" b="1" strike="noStrike" spc="-1" dirty="0" smtClean="0">
                <a:solidFill>
                  <a:srgbClr val="2A6099"/>
                </a:solidFill>
                <a:latin typeface="Times New Roman"/>
                <a:ea typeface="DejaVu Sans"/>
              </a:rPr>
              <a:t>330</a:t>
            </a:r>
            <a:endParaRPr lang="ru-RU" sz="5400" b="0" strike="noStrike" spc="-1" dirty="0">
              <a:latin typeface="Arial"/>
            </a:endParaRPr>
          </a:p>
        </p:txBody>
      </p:sp>
      <p:pic>
        <p:nvPicPr>
          <p:cNvPr id="14" name="Picture 2_0"/>
          <p:cNvPicPr/>
          <p:nvPr/>
        </p:nvPicPr>
        <p:blipFill>
          <a:blip r:embed="rId5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7" name="Picture 3_0"/>
          <p:cNvPicPr/>
          <p:nvPr/>
        </p:nvPicPr>
        <p:blipFill>
          <a:blip r:embed="rId6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396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43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УМЦ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7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922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8077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ПОДГОТОВКИ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НЕРАБОТАЮЩЕГО НАСЕЛЕНИЯ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82383" y="1700808"/>
            <a:ext cx="10561289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ОПРЕДЕЛЕНИЯ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ПОДГОТОВКИ НАСЕЛЕНИЯ»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«ПРОПАГАНДА ЗНАНИЙ В ОБЛАСТИ ГРАЖДАНСКОЙ ОБОРОНЫ  И ЗАЩИТЫ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ЧРЕЗВЫЧАЙНЫХ СИТУАЦИЙ»</a:t>
            </a:r>
          </a:p>
        </p:txBody>
      </p:sp>
      <p:sp>
        <p:nvSpPr>
          <p:cNvPr id="6" name="CustomShape 2"/>
          <p:cNvSpPr/>
          <p:nvPr/>
        </p:nvSpPr>
        <p:spPr>
          <a:xfrm>
            <a:off x="1050801" y="2924944"/>
            <a:ext cx="10561289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 ПОРЯДОК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НЕРАБОТАЮЩЕГО НАСЕЛЕНИЯ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ПРОВЕДЕНИЮ УЧЕНИЙ (ТРЕНИРОВОК)</a:t>
            </a:r>
          </a:p>
        </p:txBody>
      </p:sp>
      <p:sp>
        <p:nvSpPr>
          <p:cNvPr id="7" name="CustomShape 2"/>
          <p:cNvSpPr/>
          <p:nvPr/>
        </p:nvSpPr>
        <p:spPr>
          <a:xfrm>
            <a:off x="1107573" y="3789040"/>
            <a:ext cx="10536099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</a:rPr>
              <a:t>НЕ УСТАНОВЛЕНА ПЕРИОДИЧНОСТЬ ПОДГОТОВКИ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НЕРАБОТАЮЩЕГО НАСЕЛЕНИЯ</a:t>
            </a:r>
          </a:p>
        </p:txBody>
      </p:sp>
      <p:sp>
        <p:nvSpPr>
          <p:cNvPr id="8" name="CustomShape 2"/>
          <p:cNvSpPr/>
          <p:nvPr/>
        </p:nvSpPr>
        <p:spPr>
          <a:xfrm>
            <a:off x="1059768" y="4797152"/>
            <a:ext cx="10561289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СУЩЕСТВУЮЩИЙ ПРИМЕРНЫЙ ПОРЯДОК ОПРЕДЕЛЕНИЯ СОСТАВА </a:t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СОДЕРЖАНИЯ УЧЕБНО-МАТЕРИАЛЬНОЙ БАЗЫ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НАСЕЛЕНИЯ,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ЗАРЕГИСТРИРОВАН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МИНИСТЕРСТВЕ ЮСТИЦИИ РФ</a:t>
            </a:r>
          </a:p>
        </p:txBody>
      </p:sp>
      <p:sp>
        <p:nvSpPr>
          <p:cNvPr id="9" name="CustomShape 2"/>
          <p:cNvSpPr/>
          <p:nvPr/>
        </p:nvSpPr>
        <p:spPr>
          <a:xfrm>
            <a:off x="1082383" y="6038353"/>
            <a:ext cx="10857913" cy="3768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 ПОРЯДОК И АЛГОРИТМ ФИНАНСИРОВАНИЯ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УКП</a:t>
            </a:r>
          </a:p>
        </p:txBody>
      </p:sp>
      <p:pic>
        <p:nvPicPr>
          <p:cNvPr id="12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3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6040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8077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ПОДГОТОВКИ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НЕРАБОТАЮЩЕГО НАСЕЛЕНИЯ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082383" y="1700808"/>
            <a:ext cx="10561289" cy="9923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КВАЛИФИКАЦИИ СПЕЦИАЛИСТОВ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ОТВЕЧАЮЩИХ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ПРОВЕДЕНИЕ МЕРОПРИЯТИЙ ПО ПОДГОТОВКЕ НЕРАБОТАЮЩЕГО НАСЕЛЕНИЯ</a:t>
            </a:r>
          </a:p>
        </p:txBody>
      </p:sp>
      <p:sp>
        <p:nvSpPr>
          <p:cNvPr id="6" name="CustomShape 2"/>
          <p:cNvSpPr/>
          <p:nvPr/>
        </p:nvSpPr>
        <p:spPr>
          <a:xfrm>
            <a:off x="1074610" y="2924943"/>
            <a:ext cx="10561289" cy="3768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РАЗРАБОТАН АЛГОРИТМ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ГРАЖДАН ДЛЯ ПОДГОТОВКИ В УКП</a:t>
            </a:r>
          </a:p>
        </p:txBody>
      </p:sp>
      <p:sp>
        <p:nvSpPr>
          <p:cNvPr id="7" name="CustomShape 2"/>
          <p:cNvSpPr/>
          <p:nvPr/>
        </p:nvSpPr>
        <p:spPr>
          <a:xfrm>
            <a:off x="1120986" y="3501008"/>
            <a:ext cx="10536099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МОТИВАЦИИ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НЕРАБОТАЮЩЕГО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ПОЛУЧЕНИЮ ЗНАНИЙ</a:t>
            </a:r>
          </a:p>
        </p:txBody>
      </p:sp>
      <p:sp>
        <p:nvSpPr>
          <p:cNvPr id="8" name="CustomShape 2"/>
          <p:cNvSpPr/>
          <p:nvPr/>
        </p:nvSpPr>
        <p:spPr>
          <a:xfrm>
            <a:off x="1163125" y="4293096"/>
            <a:ext cx="10561289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ПОДХОД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УЧЕТУ ПОДГОТОВКИ НЕРАБОТАЮЩЕГО НАСЕЛЕНИЯ</a:t>
            </a:r>
          </a:p>
        </p:txBody>
      </p:sp>
      <p:sp>
        <p:nvSpPr>
          <p:cNvPr id="9" name="CustomShape 2"/>
          <p:cNvSpPr/>
          <p:nvPr/>
        </p:nvSpPr>
        <p:spPr>
          <a:xfrm>
            <a:off x="1145893" y="5180040"/>
            <a:ext cx="10857913" cy="3768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ОПРЕДЕЛЕНА НЕОБХОДИМАЯ ЧИСЛЕННОСТЬ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УКП ГОЧС</a:t>
            </a:r>
          </a:p>
        </p:txBody>
      </p:sp>
      <p:sp>
        <p:nvSpPr>
          <p:cNvPr id="10" name="CustomShape 2"/>
          <p:cNvSpPr/>
          <p:nvPr/>
        </p:nvSpPr>
        <p:spPr>
          <a:xfrm>
            <a:off x="1145893" y="5661248"/>
            <a:ext cx="10857913" cy="6846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760" tIns="34200" rIns="68760" bIns="34200"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ИСПОЛЬЗУЮТСЯ ДЛЯ ПОДГОТОВКИ НАСЕЛЕНИЯ, ПРЕДУСМОТРЕННЫЕ ЗАКОНОДАТЕЛЬСТВОМ 5 ПРОЦЕНТОВ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12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25128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309600" y="365924"/>
            <a:ext cx="11709000" cy="15463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КОРНОМЕТРАТРАЖНЫЕ ФИЛЬМЫ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ГРАЖДАНСКОЙ ОБОРОНЫ И ЗАЩИТЫ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ЧРЕЗВЫЧАЙНЫХ СИТУАЦИЯХ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 smtClean="0"/>
          </a:p>
        </p:txBody>
      </p:sp>
      <p:pic>
        <p:nvPicPr>
          <p:cNvPr id="5" name="Picture 2_0"/>
          <p:cNvPicPr/>
          <p:nvPr/>
        </p:nvPicPr>
        <p:blipFill>
          <a:blip r:embed="rId3"/>
          <a:stretch/>
        </p:blipFill>
        <p:spPr>
          <a:xfrm>
            <a:off x="10627737" y="1294"/>
            <a:ext cx="721855" cy="1043515"/>
          </a:xfrm>
          <a:prstGeom prst="rect">
            <a:avLst/>
          </a:prstGeom>
          <a:ln w="9360">
            <a:noFill/>
          </a:ln>
        </p:spPr>
      </p:pic>
      <p:pic>
        <p:nvPicPr>
          <p:cNvPr id="6" name="Picture 3_0"/>
          <p:cNvPicPr/>
          <p:nvPr/>
        </p:nvPicPr>
        <p:blipFill>
          <a:blip r:embed="rId4"/>
          <a:stretch/>
        </p:blipFill>
        <p:spPr>
          <a:xfrm>
            <a:off x="11390031" y="80993"/>
            <a:ext cx="712190" cy="963816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31271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19464</TotalTime>
  <Words>409</Words>
  <Application>Microsoft Office PowerPoint</Application>
  <PresentationFormat>Произвольный</PresentationFormat>
  <Paragraphs>74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Главный специалист-эксперт  - Сабирова И.А.</dc:creator>
  <cp:lastModifiedBy>--</cp:lastModifiedBy>
  <cp:revision>589</cp:revision>
  <cp:lastPrinted>2021-11-22T11:46:03Z</cp:lastPrinted>
  <dcterms:created xsi:type="dcterms:W3CDTF">2015-10-22T16:08:43Z</dcterms:created>
  <dcterms:modified xsi:type="dcterms:W3CDTF">2023-05-25T06:48:56Z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Произвольный</vt:lpwstr>
  </property>
  <property fmtid="{D5CDD505-2E9C-101B-9397-08002B2CF9AE}" pid="4" name="Slides">
    <vt:i4>11</vt:i4>
  </property>
</Properties>
</file>