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977" r:id="rId2"/>
    <p:sldId id="978" r:id="rId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5108" autoAdjust="0"/>
  </p:normalViewPr>
  <p:slideViewPr>
    <p:cSldViewPr>
      <p:cViewPr varScale="1">
        <p:scale>
          <a:sx n="71" d="100"/>
          <a:sy n="71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0"/>
      <c:rotY val="0"/>
      <c:rAngAx val="1"/>
    </c:view3D>
    <c:floor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plotArea>
      <c:layout>
        <c:manualLayout>
          <c:layoutTarget val="inner"/>
          <c:xMode val="edge"/>
          <c:yMode val="edge"/>
          <c:x val="1.6028459139208646E-2"/>
          <c:y val="0.10551990763189308"/>
          <c:w val="0.71867518427028565"/>
          <c:h val="0.5897668111186731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исполнения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effectLst>
              <a:outerShdw blurRad="50800" dist="50800" dir="5400000" algn="ctr" rotWithShape="0">
                <a:srgbClr val="000000">
                  <a:alpha val="76000"/>
                </a:srgb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102.74593222923183</c:v>
                </c:pt>
                <c:pt idx="1">
                  <c:v>99.637803730512573</c:v>
                </c:pt>
                <c:pt idx="2">
                  <c:v>98.714829466087451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  <a:alpha val="91000"/>
              </a:schemeClr>
            </a:solidFill>
            <a:scene3d>
              <a:camera prst="orthographicFront"/>
              <a:lightRig rig="threePt" dir="t"/>
            </a:scene3d>
            <a:sp3d prstMaterial="softEdge"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114.82347099999997</c:v>
                </c:pt>
                <c:pt idx="1">
                  <c:v>115.07514599999998</c:v>
                </c:pt>
                <c:pt idx="2">
                  <c:v>120.13590600000001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4BACC6">
                <a:lumMod val="40000"/>
                <a:lumOff val="60000"/>
                <a:alpha val="8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111.754761</c:v>
                </c:pt>
                <c:pt idx="1">
                  <c:v>115.49345900000003</c:v>
                </c:pt>
                <c:pt idx="2">
                  <c:v>121.699958</c:v>
                </c:pt>
              </c:numCache>
            </c:numRef>
          </c:val>
        </c:ser>
        <c:dLbls>
          <c:showVal val="1"/>
        </c:dLbls>
        <c:shape val="cylinder"/>
        <c:axId val="160392704"/>
        <c:axId val="157336320"/>
        <c:axId val="0"/>
      </c:bar3DChart>
      <c:catAx>
        <c:axId val="160392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aseline="0">
                <a:solidFill>
                  <a:srgbClr val="002060"/>
                </a:solidFill>
              </a:defRPr>
            </a:pPr>
            <a:endParaRPr lang="ru-RU"/>
          </a:p>
        </c:txPr>
        <c:crossAx val="157336320"/>
        <c:crosses val="autoZero"/>
        <c:auto val="1"/>
        <c:lblAlgn val="ctr"/>
        <c:lblOffset val="100"/>
      </c:catAx>
      <c:valAx>
        <c:axId val="157336320"/>
        <c:scaling>
          <c:orientation val="minMax"/>
        </c:scaling>
        <c:delete val="1"/>
        <c:axPos val="l"/>
        <c:numFmt formatCode="#,##0.0" sourceLinked="1"/>
        <c:tickLblPos val="none"/>
        <c:crossAx val="16039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5270825287492"/>
          <c:y val="0.106833239472145"/>
          <c:w val="0.23493483766849393"/>
          <c:h val="0.34852211679192097"/>
        </c:manualLayout>
      </c:layout>
      <c:txPr>
        <a:bodyPr/>
        <a:lstStyle/>
        <a:p>
          <a:pPr>
            <a:defRPr sz="15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0.10941800949855611"/>
          <c:y val="2.0778510621044604E-3"/>
          <c:w val="0.85407701397591429"/>
          <c:h val="0.560034861683508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BD3FB"/>
            </a:solidFill>
          </c:spPr>
          <c:dLbls>
            <c:dLbl>
              <c:idx val="0"/>
              <c:layout>
                <c:manualLayout>
                  <c:x val="4.8653597876098303E-3"/>
                  <c:y val="8.67588973001997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657,9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816997345122621E-3"/>
                  <c:y val="0.1704815870936774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816997345122621E-3"/>
                  <c:y val="2.58305434990420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7.2980396814147129E-3"/>
                  <c:y val="-5.165701919595823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6490198407073578E-3"/>
                  <c:y val="-5.165295139383194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7.2980396814147129E-3"/>
                  <c:y val="-1.03314038391915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7.2980396814147129E-3"/>
                  <c:y val="-5.165295139383241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7.2980396814147129E-3"/>
                  <c:y val="1.03330309600419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Лист1!$A$2:$A$45</c:f>
              <c:strCache>
                <c:ptCount val="44"/>
                <c:pt idx="0">
                  <c:v>ВСЕГО ГО и МР</c:v>
                </c:pt>
                <c:pt idx="1">
                  <c:v>город Нижний Тагил</c:v>
                </c:pt>
                <c:pt idx="2">
                  <c:v>Нижнетуринский городской округ</c:v>
                </c:pt>
                <c:pt idx="3">
                  <c:v>Березовский городской округ</c:v>
                </c:pt>
                <c:pt idx="4">
                  <c:v>Тугулымский городской округ</c:v>
                </c:pt>
                <c:pt idx="5">
                  <c:v>Серовский городской округ</c:v>
                </c:pt>
                <c:pt idx="6">
                  <c:v>Тавдинский городской округ</c:v>
                </c:pt>
                <c:pt idx="7">
                  <c:v>Арамильский городской округ</c:v>
                </c:pt>
                <c:pt idx="8">
                  <c:v>городской округ Нижняя Салда</c:v>
                </c:pt>
                <c:pt idx="9">
                  <c:v>городской округ Карпинск</c:v>
                </c:pt>
                <c:pt idx="10">
                  <c:v>Волчанский городской округ</c:v>
                </c:pt>
                <c:pt idx="11">
                  <c:v>Артемовский городской округ</c:v>
                </c:pt>
                <c:pt idx="12">
                  <c:v>Горноуральский городской округ</c:v>
                </c:pt>
                <c:pt idx="13">
                  <c:v>Режевской городской округ</c:v>
                </c:pt>
                <c:pt idx="14">
                  <c:v>Артинский городской округ</c:v>
                </c:pt>
                <c:pt idx="15">
                  <c:v>МО Красноуфимский округ</c:v>
                </c:pt>
                <c:pt idx="16">
                  <c:v>Шалинский городской округ</c:v>
                </c:pt>
                <c:pt idx="17">
                  <c:v>городской округ Верх-Нейвинский</c:v>
                </c:pt>
                <c:pt idx="18">
                  <c:v>городской округ Верхотурский</c:v>
                </c:pt>
                <c:pt idx="19">
                  <c:v>городской округ Первоуральск</c:v>
                </c:pt>
                <c:pt idx="20">
                  <c:v>городской округ Ревда</c:v>
                </c:pt>
                <c:pt idx="21">
                  <c:v>Полевской городской округ</c:v>
                </c:pt>
                <c:pt idx="22">
                  <c:v>Новолялинский городской округ</c:v>
                </c:pt>
                <c:pt idx="23">
                  <c:v>Кировградский городской округ</c:v>
                </c:pt>
                <c:pt idx="24">
                  <c:v>Североуральский городской округ</c:v>
                </c:pt>
                <c:pt idx="25">
                  <c:v>Ирбитское МО</c:v>
                </c:pt>
                <c:pt idx="26">
                  <c:v>городской округ Красноуральск</c:v>
                </c:pt>
                <c:pt idx="27">
                  <c:v>МО Алапаевское</c:v>
                </c:pt>
                <c:pt idx="28">
                  <c:v>городской округ Верхний Тагил</c:v>
                </c:pt>
                <c:pt idx="29">
                  <c:v>Слободо-Туринский МР</c:v>
                </c:pt>
                <c:pt idx="30">
                  <c:v>Байкаловский МР</c:v>
                </c:pt>
                <c:pt idx="31">
                  <c:v>Каменский городской округ</c:v>
                </c:pt>
                <c:pt idx="32">
                  <c:v>МО город Ирбит</c:v>
                </c:pt>
                <c:pt idx="33">
                  <c:v>Качканарский городской округ</c:v>
                </c:pt>
                <c:pt idx="34">
                  <c:v>городской округ Краснотурьинск</c:v>
                </c:pt>
                <c:pt idx="35">
                  <c:v>Асбестовский городской округ</c:v>
                </c:pt>
                <c:pt idx="36">
                  <c:v>городской округ Рефтинский</c:v>
                </c:pt>
                <c:pt idx="37">
                  <c:v>Ачитский городской округ</c:v>
                </c:pt>
                <c:pt idx="38">
                  <c:v>городской округ Богданович</c:v>
                </c:pt>
                <c:pt idx="39">
                  <c:v>Талицкий городской округ</c:v>
                </c:pt>
                <c:pt idx="40">
                  <c:v>город Каменск-Уральский</c:v>
                </c:pt>
                <c:pt idx="41">
                  <c:v>Кушвинский городской округ</c:v>
                </c:pt>
                <c:pt idx="42">
                  <c:v>МО город Алапаевск</c:v>
                </c:pt>
                <c:pt idx="43">
                  <c:v>городской округ Заречный</c:v>
                </c:pt>
              </c:strCache>
            </c:strRef>
          </c:cat>
          <c:val>
            <c:numRef>
              <c:f>Лист1!$B$2:$B$45</c:f>
              <c:numCache>
                <c:formatCode>_-* #,##0.0_р_._-;\-* #,##0.0_р_._-;_-* "-"??_р_._-;_-@_-</c:formatCode>
                <c:ptCount val="44"/>
                <c:pt idx="0" formatCode="0.0">
                  <c:v>657.9</c:v>
                </c:pt>
                <c:pt idx="1">
                  <c:v>720.07799999999997</c:v>
                </c:pt>
                <c:pt idx="2">
                  <c:v>22.837000000000007</c:v>
                </c:pt>
                <c:pt idx="3">
                  <c:v>16.042000000000002</c:v>
                </c:pt>
                <c:pt idx="4">
                  <c:v>9.7070000000000007</c:v>
                </c:pt>
                <c:pt idx="5">
                  <c:v>8.793000000000001</c:v>
                </c:pt>
                <c:pt idx="6">
                  <c:v>8.0510000000000002</c:v>
                </c:pt>
                <c:pt idx="7">
                  <c:v>5.6769999999999996</c:v>
                </c:pt>
                <c:pt idx="8">
                  <c:v>4.7</c:v>
                </c:pt>
                <c:pt idx="9">
                  <c:v>4.6659999999999986</c:v>
                </c:pt>
                <c:pt idx="10">
                  <c:v>4.4429999999999996</c:v>
                </c:pt>
                <c:pt idx="11">
                  <c:v>3.9</c:v>
                </c:pt>
                <c:pt idx="12">
                  <c:v>3.012999999999999</c:v>
                </c:pt>
                <c:pt idx="13">
                  <c:v>2.657</c:v>
                </c:pt>
                <c:pt idx="14">
                  <c:v>1.2089999999999996</c:v>
                </c:pt>
                <c:pt idx="15">
                  <c:v>1.012</c:v>
                </c:pt>
                <c:pt idx="16">
                  <c:v>0.89400000000000002</c:v>
                </c:pt>
                <c:pt idx="17">
                  <c:v>0.59299999999999997</c:v>
                </c:pt>
                <c:pt idx="18">
                  <c:v>0.4</c:v>
                </c:pt>
                <c:pt idx="19">
                  <c:v>-5.1000000000000004E-2</c:v>
                </c:pt>
                <c:pt idx="20">
                  <c:v>-0.23500000000000001</c:v>
                </c:pt>
                <c:pt idx="21">
                  <c:v>-0.25700000000000001</c:v>
                </c:pt>
                <c:pt idx="22">
                  <c:v>-0.28100000000000008</c:v>
                </c:pt>
                <c:pt idx="23">
                  <c:v>-0.39600000000000013</c:v>
                </c:pt>
                <c:pt idx="24">
                  <c:v>-0.54200000000000004</c:v>
                </c:pt>
                <c:pt idx="25">
                  <c:v>-0.7220000000000002</c:v>
                </c:pt>
                <c:pt idx="26">
                  <c:v>-0.88200000000000001</c:v>
                </c:pt>
                <c:pt idx="27">
                  <c:v>-1.361</c:v>
                </c:pt>
                <c:pt idx="28">
                  <c:v>-1.4269999999999996</c:v>
                </c:pt>
                <c:pt idx="29">
                  <c:v>-2.1970000000000001</c:v>
                </c:pt>
                <c:pt idx="30">
                  <c:v>-2.3249999999999997</c:v>
                </c:pt>
                <c:pt idx="31">
                  <c:v>-3.407</c:v>
                </c:pt>
                <c:pt idx="32">
                  <c:v>-4.3969999999999985</c:v>
                </c:pt>
                <c:pt idx="33">
                  <c:v>-4.8569999999999984</c:v>
                </c:pt>
                <c:pt idx="34">
                  <c:v>-6.3519999999999985</c:v>
                </c:pt>
                <c:pt idx="35">
                  <c:v>-7.4189999999999996</c:v>
                </c:pt>
                <c:pt idx="36">
                  <c:v>-7.5669999999999984</c:v>
                </c:pt>
                <c:pt idx="37">
                  <c:v>-7.7619999999999996</c:v>
                </c:pt>
                <c:pt idx="38">
                  <c:v>-8.9489999999999998</c:v>
                </c:pt>
                <c:pt idx="39">
                  <c:v>-9.0460000000000012</c:v>
                </c:pt>
                <c:pt idx="40">
                  <c:v>-11.969000000000003</c:v>
                </c:pt>
                <c:pt idx="41">
                  <c:v>-15.609</c:v>
                </c:pt>
                <c:pt idx="42">
                  <c:v>-17.239999999999991</c:v>
                </c:pt>
                <c:pt idx="43">
                  <c:v>-45.557000000000002</c:v>
                </c:pt>
              </c:numCache>
            </c:numRef>
          </c:val>
        </c:ser>
        <c:dLbls>
          <c:showVal val="1"/>
        </c:dLbls>
        <c:shape val="cylinder"/>
        <c:axId val="45448192"/>
        <c:axId val="45454080"/>
        <c:axId val="0"/>
      </c:bar3DChart>
      <c:catAx>
        <c:axId val="4544819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5454080"/>
        <c:crosses val="autoZero"/>
        <c:auto val="1"/>
        <c:lblAlgn val="ctr"/>
        <c:lblOffset val="350"/>
      </c:catAx>
      <c:valAx>
        <c:axId val="45454080"/>
        <c:scaling>
          <c:orientation val="minMax"/>
          <c:max val="220"/>
          <c:min val="-50"/>
        </c:scaling>
        <c:delete val="1"/>
        <c:axPos val="l"/>
        <c:numFmt formatCode="0.0" sourceLinked="1"/>
        <c:majorTickMark val="cross"/>
        <c:tickLblPos val="none"/>
        <c:crossAx val="45448192"/>
        <c:crossesAt val="1"/>
        <c:crossBetween val="between"/>
      </c:valAx>
    </c:plotArea>
    <c:plotVisOnly val="1"/>
    <c:dispBlanksAs val="gap"/>
  </c:chart>
  <c:txPr>
    <a:bodyPr/>
    <a:lstStyle/>
    <a:p>
      <a:pPr>
        <a:defRPr sz="1200">
          <a:solidFill>
            <a:schemeClr val="tx2">
              <a:lumMod val="50000"/>
            </a:schemeClr>
          </a:solidFill>
          <a:latin typeface="Cambria" panose="02040503050406030204" pitchFamily="18" charset="0"/>
        </a:defRPr>
      </a:pPr>
      <a:endParaRPr lang="ru-RU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0.47744</cdr:x>
      <cdr:y>0.41944</cdr:y>
    </cdr:from>
    <cdr:to>
      <cdr:x>0.54055</cdr:x>
      <cdr:y>0.54992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39536" y="1157399"/>
          <a:ext cx="60006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0.21911</cdr:x>
      <cdr:y>0.02584</cdr:y>
    </cdr:from>
    <cdr:to>
      <cdr:x>0.45886</cdr:x>
      <cdr:y>0.1311</cdr:y>
    </cdr:to>
    <cdr:sp macro="" textlink="">
      <cdr:nvSpPr>
        <cdr:cNvPr id="3" name="Text Box 12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56251" y="72008"/>
          <a:ext cx="2468741" cy="2933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45720" tIns="32004" rIns="45720" bIns="0" anchor="t" upright="1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  <a:latin typeface="+mn-lt"/>
            </a:rPr>
            <a:t>Увеличилась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rPr>
            <a:t> в </a:t>
          </a:r>
          <a:r>
            <a:rPr lang="en-US" sz="1600" b="1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rPr>
            <a:t>18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rPr>
            <a:t> МО</a:t>
          </a:r>
          <a:endParaRPr lang="ru-RU" sz="1600" b="1" dirty="0">
            <a:solidFill>
              <a:schemeClr val="tx2">
                <a:lumMod val="50000"/>
              </a:schemeClr>
            </a:solidFill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0.68765</cdr:x>
      <cdr:y>0.02584</cdr:y>
    </cdr:from>
    <cdr:to>
      <cdr:x>0.96001</cdr:x>
      <cdr:y>0.12918</cdr:y>
    </cdr:to>
    <cdr:sp macro="" textlink="">
      <cdr:nvSpPr>
        <cdr:cNvPr id="4" name="Text Box 12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80787" y="72008"/>
          <a:ext cx="2804530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45720" tIns="32004" rIns="4572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ru-RU" sz="1600" b="1" dirty="0" smtClean="0">
              <a:solidFill>
                <a:srgbClr val="002060"/>
              </a:solidFill>
            </a:rPr>
            <a:t>Сократилась в </a:t>
          </a:r>
          <a:r>
            <a:rPr lang="en-US" sz="1600" b="1" dirty="0" smtClean="0">
              <a:solidFill>
                <a:srgbClr val="002060"/>
              </a:solidFill>
            </a:rPr>
            <a:t>25</a:t>
          </a:r>
          <a:r>
            <a:rPr lang="ru-RU" sz="1600" b="1" dirty="0" smtClean="0">
              <a:solidFill>
                <a:srgbClr val="002060"/>
              </a:solidFill>
            </a:rPr>
            <a:t> МО</a:t>
          </a:r>
          <a:endParaRPr lang="ru-RU" sz="1600" b="1" dirty="0">
            <a:solidFill>
              <a:srgbClr val="00206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791D64-34FF-4642-BA59-B8D721DDC1B5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C481E4-CAFD-4FDC-9030-62F512AB4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3193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E8A4D6-7B93-4678-B674-7419803C8445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3EC32A-AA68-4995-A2BF-94D58D1A6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88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5327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557-4010-4893-894A-C6D0ABE0A426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B726-DFAB-4122-B9BC-B8845DF7D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F16A-E3A1-4A77-9B52-E72B643249A1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829C-D230-4707-B9C7-51F03374E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8F0A-90B1-46A1-8FC4-86788E90604F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EAD8-4D15-49C5-A5DF-86261446F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1" y="6356352"/>
            <a:ext cx="561975" cy="365125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defRPr sz="1400"/>
            </a:lvl1pPr>
          </a:lstStyle>
          <a:p>
            <a:fld id="{E96E39A2-8495-4F15-BE55-55D510503B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3"/>
            <a:ext cx="1173336" cy="502396"/>
            <a:chOff x="-98" y="68"/>
            <a:chExt cx="748" cy="410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56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 flipV="1">
            <a:off x="261783" y="6563908"/>
            <a:ext cx="5746957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184843" y="6518116"/>
            <a:ext cx="6082461" cy="296346"/>
          </a:xfrm>
          <a:prstGeom prst="rect">
            <a:avLst/>
          </a:prstGeom>
          <a:noFill/>
          <a:ln>
            <a:noFill/>
          </a:ln>
        </p:spPr>
        <p:txBody>
          <a:bodyPr wrap="square" lIns="80119" tIns="40060" rIns="80119" bIns="40060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sz="14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Министерство финансов Свердловской области</a:t>
            </a:r>
            <a:endParaRPr lang="ru-RU" sz="14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-57717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3" y="6356355"/>
            <a:ext cx="561975" cy="3651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1400"/>
            </a:lvl1pPr>
          </a:lstStyle>
          <a:p>
            <a:fld id="{E96E39A2-8495-4F15-BE55-55D510503B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6"/>
            <a:ext cx="1173336" cy="502396"/>
            <a:chOff x="-98" y="68"/>
            <a:chExt cx="748" cy="410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58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99536" y="6453336"/>
            <a:ext cx="6565938" cy="338522"/>
          </a:xfrm>
          <a:prstGeom prst="rect">
            <a:avLst/>
          </a:prstGeom>
          <a:noFill/>
          <a:ln>
            <a:noFill/>
          </a:ln>
        </p:spPr>
        <p:txBody>
          <a:bodyPr wrap="square" lIns="91408" tIns="45704" rIns="91408" bIns="45704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sz="16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Министерство финансов Свердловской области</a:t>
            </a:r>
            <a:endParaRPr lang="ru-RU" sz="16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295833" y="6525344"/>
            <a:ext cx="6203766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32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FBA0-427A-41D4-9F34-F5035E881183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B754-00CA-4695-8AD6-F029E935E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83E6-EF1F-42EB-AA53-88F1AF1C2C7E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A4F3-CF15-49C9-A3BC-F44F137EC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03D0-A13D-4529-84CF-A2720E2A9527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4E47-2FEF-47AA-A282-F1CBC7DFE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4EF52-776A-4019-9A64-2FC7198A2A2E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1D49-C5E1-4EB3-ADB1-A90C6EB5D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2519-B9E9-44C2-BC8B-38D542D7BC09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34F-A831-46D6-972D-13863B23D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9522-DD2F-4D86-B13F-B96B23E7431F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8A1A-FF5A-4C7B-9144-456C4FD30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3BB2-9002-4966-BF50-37BC84C1EC1C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6072E-EF59-40F4-B95B-C53618C03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106E-D684-4FAC-A393-22C7E31EB82A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CD5B-3C3F-4484-B35B-09D403741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E8853A-7F11-4727-A9A8-34659C57690E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C303AE-B0A0-4578-A806-DA5D1298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83" r:id="rId5"/>
    <p:sldLayoutId id="2147483778" r:id="rId6"/>
    <p:sldLayoutId id="2147483777" r:id="rId7"/>
    <p:sldLayoutId id="2147483784" r:id="rId8"/>
    <p:sldLayoutId id="2147483776" r:id="rId9"/>
    <p:sldLayoutId id="2147483775" r:id="rId10"/>
    <p:sldLayoutId id="2147483774" r:id="rId11"/>
    <p:sldLayoutId id="2147483785" r:id="rId12"/>
    <p:sldLayoutId id="2147483786" r:id="rId13"/>
  </p:sldLayoutIdLst>
  <p:transition spd="slow">
    <p:pull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3863" y="171172"/>
            <a:ext cx="9648825" cy="30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Сводный рейтинг эффективности работы территорий по повышению доходного потенциала</a:t>
            </a:r>
          </a:p>
        </p:txBody>
      </p:sp>
      <p:sp>
        <p:nvSpPr>
          <p:cNvPr id="32" name="Полилиния 31"/>
          <p:cNvSpPr/>
          <p:nvPr/>
        </p:nvSpPr>
        <p:spPr>
          <a:xfrm>
            <a:off x="323359" y="880620"/>
            <a:ext cx="2006609" cy="1330989"/>
          </a:xfrm>
          <a:custGeom>
            <a:avLst/>
            <a:gdLst>
              <a:gd name="connsiteX0" fmla="*/ 0 w 5262951"/>
              <a:gd name="connsiteY0" fmla="*/ 0 h 807485"/>
              <a:gd name="connsiteX1" fmla="*/ 5262951 w 5262951"/>
              <a:gd name="connsiteY1" fmla="*/ 0 h 807485"/>
              <a:gd name="connsiteX2" fmla="*/ 5262951 w 5262951"/>
              <a:gd name="connsiteY2" fmla="*/ 807485 h 807485"/>
              <a:gd name="connsiteX3" fmla="*/ 0 w 5262951"/>
              <a:gd name="connsiteY3" fmla="*/ 807485 h 807485"/>
              <a:gd name="connsiteX4" fmla="*/ 0 w 5262951"/>
              <a:gd name="connsiteY4" fmla="*/ 0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2951" h="807485">
                <a:moveTo>
                  <a:pt x="0" y="0"/>
                </a:moveTo>
                <a:lnTo>
                  <a:pt x="5262951" y="0"/>
                </a:lnTo>
                <a:lnTo>
                  <a:pt x="5262951" y="807485"/>
                </a:lnTo>
                <a:lnTo>
                  <a:pt x="0" y="80748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spcFirstLastPara="0" vert="horz" wrap="square" lIns="31554" tIns="31554" rIns="31554" bIns="31554" numCol="1" spcCol="1113" anchor="t" anchorCtr="0">
            <a:noAutofit/>
          </a:bodyPr>
          <a:lstStyle/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00" b="1" kern="0" dirty="0">
                <a:latin typeface="Times New Roman"/>
              </a:rPr>
              <a:t>Работа межведомственной комиссии: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 err="1">
                <a:latin typeface="Times New Roman"/>
              </a:rPr>
              <a:t>Пышминский</a:t>
            </a:r>
            <a:r>
              <a:rPr lang="ru-RU" sz="1000" kern="0" dirty="0">
                <a:latin typeface="Times New Roman"/>
              </a:rPr>
              <a:t>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>
                <a:latin typeface="Times New Roman"/>
              </a:rPr>
              <a:t>ГО Верхняя Тура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>
                <a:latin typeface="Times New Roman"/>
              </a:rPr>
              <a:t>Североуральский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>
                <a:latin typeface="Times New Roman"/>
              </a:rPr>
              <a:t>ГО  Верхняя Пышма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>
                <a:latin typeface="Times New Roman"/>
              </a:rPr>
              <a:t>Арамильский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>
                <a:latin typeface="Times New Roman"/>
              </a:rPr>
              <a:t>ГО Заречный</a:t>
            </a:r>
          </a:p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000" b="1" kern="0" dirty="0">
              <a:latin typeface="Times New Roman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2507442" y="887388"/>
            <a:ext cx="2006609" cy="1330989"/>
          </a:xfrm>
          <a:custGeom>
            <a:avLst/>
            <a:gdLst>
              <a:gd name="connsiteX0" fmla="*/ 0 w 5262951"/>
              <a:gd name="connsiteY0" fmla="*/ 0 h 807485"/>
              <a:gd name="connsiteX1" fmla="*/ 5262951 w 5262951"/>
              <a:gd name="connsiteY1" fmla="*/ 0 h 807485"/>
              <a:gd name="connsiteX2" fmla="*/ 5262951 w 5262951"/>
              <a:gd name="connsiteY2" fmla="*/ 807485 h 807485"/>
              <a:gd name="connsiteX3" fmla="*/ 0 w 5262951"/>
              <a:gd name="connsiteY3" fmla="*/ 807485 h 807485"/>
              <a:gd name="connsiteX4" fmla="*/ 0 w 5262951"/>
              <a:gd name="connsiteY4" fmla="*/ 0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2951" h="807485">
                <a:moveTo>
                  <a:pt x="0" y="0"/>
                </a:moveTo>
                <a:lnTo>
                  <a:pt x="5262951" y="0"/>
                </a:lnTo>
                <a:lnTo>
                  <a:pt x="5262951" y="807485"/>
                </a:lnTo>
                <a:lnTo>
                  <a:pt x="0" y="80748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spcFirstLastPara="0" vert="horz" wrap="square" lIns="31554" tIns="31554" rIns="31554" bIns="31554" numCol="1" spcCol="1113" anchor="t" anchorCtr="0">
            <a:noAutofit/>
          </a:bodyPr>
          <a:lstStyle/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00" b="1" kern="0" dirty="0"/>
              <a:t>Работа «мобильных групп»:</a:t>
            </a:r>
          </a:p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500" b="1" kern="0" dirty="0">
              <a:latin typeface="Times New Roman"/>
            </a:endParaRP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Верхнесалдинский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 err="1"/>
              <a:t>Артинский</a:t>
            </a:r>
            <a:r>
              <a:rPr lang="ru-RU" sz="1000" kern="0" dirty="0"/>
              <a:t>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Горноуральский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 err="1"/>
              <a:t>Сысертский</a:t>
            </a:r>
            <a:r>
              <a:rPr lang="ru-RU" sz="1000" kern="0" dirty="0"/>
              <a:t>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Камышловский </a:t>
            </a:r>
            <a:r>
              <a:rPr lang="ru-RU" sz="1000" kern="0" dirty="0" err="1"/>
              <a:t>МР</a:t>
            </a:r>
            <a:endParaRPr lang="ru-RU" sz="1000" kern="0" dirty="0"/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Камышловский ГО</a:t>
            </a:r>
          </a:p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000" b="1" kern="0" dirty="0">
              <a:latin typeface="Times New Roman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3357" y="620644"/>
            <a:ext cx="8558860" cy="203477"/>
          </a:xfrm>
          <a:custGeom>
            <a:avLst/>
            <a:gdLst>
              <a:gd name="connsiteX0" fmla="*/ 0 w 5262951"/>
              <a:gd name="connsiteY0" fmla="*/ 0 h 807485"/>
              <a:gd name="connsiteX1" fmla="*/ 5262951 w 5262951"/>
              <a:gd name="connsiteY1" fmla="*/ 0 h 807485"/>
              <a:gd name="connsiteX2" fmla="*/ 5262951 w 5262951"/>
              <a:gd name="connsiteY2" fmla="*/ 807485 h 807485"/>
              <a:gd name="connsiteX3" fmla="*/ 0 w 5262951"/>
              <a:gd name="connsiteY3" fmla="*/ 807485 h 807485"/>
              <a:gd name="connsiteX4" fmla="*/ 0 w 5262951"/>
              <a:gd name="connsiteY4" fmla="*/ 0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2951" h="807485">
                <a:moveTo>
                  <a:pt x="0" y="0"/>
                </a:moveTo>
                <a:lnTo>
                  <a:pt x="5262951" y="0"/>
                </a:lnTo>
                <a:lnTo>
                  <a:pt x="5262951" y="807485"/>
                </a:lnTo>
                <a:lnTo>
                  <a:pt x="0" y="807485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shade val="51000"/>
                  <a:satMod val="130000"/>
                </a:srgbClr>
              </a:gs>
              <a:gs pos="80000">
                <a:srgbClr val="FFFFFF">
                  <a:shade val="93000"/>
                  <a:satMod val="130000"/>
                </a:srgbClr>
              </a:gs>
              <a:gs pos="100000">
                <a:srgbClr val="FFFFFF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spcFirstLastPara="0" vert="horz" wrap="square" lIns="4453" tIns="4453" rIns="4453" bIns="4453" numCol="1" spcCol="1113" anchor="ctr" anchorCtr="0">
            <a:noAutofit/>
          </a:bodyPr>
          <a:lstStyle/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00" b="1" kern="0" dirty="0">
                <a:solidFill>
                  <a:srgbClr val="002060"/>
                </a:solidFill>
                <a:latin typeface="Times New Roman"/>
              </a:rPr>
              <a:t>Муниципалитеты с наилучшими показателями по отдельным направлениям работы: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4691526" y="887388"/>
            <a:ext cx="2006609" cy="1330989"/>
          </a:xfrm>
          <a:custGeom>
            <a:avLst/>
            <a:gdLst>
              <a:gd name="connsiteX0" fmla="*/ 0 w 5262951"/>
              <a:gd name="connsiteY0" fmla="*/ 0 h 807485"/>
              <a:gd name="connsiteX1" fmla="*/ 5262951 w 5262951"/>
              <a:gd name="connsiteY1" fmla="*/ 0 h 807485"/>
              <a:gd name="connsiteX2" fmla="*/ 5262951 w 5262951"/>
              <a:gd name="connsiteY2" fmla="*/ 807485 h 807485"/>
              <a:gd name="connsiteX3" fmla="*/ 0 w 5262951"/>
              <a:gd name="connsiteY3" fmla="*/ 807485 h 807485"/>
              <a:gd name="connsiteX4" fmla="*/ 0 w 5262951"/>
              <a:gd name="connsiteY4" fmla="*/ 0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2951" h="807485">
                <a:moveTo>
                  <a:pt x="0" y="0"/>
                </a:moveTo>
                <a:lnTo>
                  <a:pt x="5262951" y="0"/>
                </a:lnTo>
                <a:lnTo>
                  <a:pt x="5262951" y="807485"/>
                </a:lnTo>
                <a:lnTo>
                  <a:pt x="0" y="80748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spcFirstLastPara="0" vert="horz" wrap="square" lIns="31554" tIns="31554" rIns="31554" bIns="31554" numCol="1" spcCol="1113" anchor="t" anchorCtr="0">
            <a:noAutofit/>
          </a:bodyPr>
          <a:lstStyle/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00" b="1" kern="0" dirty="0"/>
              <a:t>Деятельность административной комиссии:</a:t>
            </a:r>
            <a:endParaRPr lang="ru-RU" sz="1000" b="1" kern="0" dirty="0">
              <a:latin typeface="Times New Roman"/>
            </a:endParaRP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Арамильский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  Верхняя Пышма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 Нижняя Салда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Североуральский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МО город Нижний Тагил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  Карпинск</a:t>
            </a:r>
            <a:endParaRPr lang="ru-RU" sz="1000" kern="0" dirty="0">
              <a:latin typeface="Times New Roman"/>
            </a:endParaRPr>
          </a:p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000" b="1" kern="0" dirty="0">
              <a:latin typeface="Times New Roman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6875610" y="887388"/>
            <a:ext cx="2006609" cy="1330989"/>
          </a:xfrm>
          <a:custGeom>
            <a:avLst/>
            <a:gdLst>
              <a:gd name="connsiteX0" fmla="*/ 0 w 5262951"/>
              <a:gd name="connsiteY0" fmla="*/ 0 h 807485"/>
              <a:gd name="connsiteX1" fmla="*/ 5262951 w 5262951"/>
              <a:gd name="connsiteY1" fmla="*/ 0 h 807485"/>
              <a:gd name="connsiteX2" fmla="*/ 5262951 w 5262951"/>
              <a:gd name="connsiteY2" fmla="*/ 807485 h 807485"/>
              <a:gd name="connsiteX3" fmla="*/ 0 w 5262951"/>
              <a:gd name="connsiteY3" fmla="*/ 807485 h 807485"/>
              <a:gd name="connsiteX4" fmla="*/ 0 w 5262951"/>
              <a:gd name="connsiteY4" fmla="*/ 0 h 80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2951" h="807485">
                <a:moveTo>
                  <a:pt x="0" y="0"/>
                </a:moveTo>
                <a:lnTo>
                  <a:pt x="5262951" y="0"/>
                </a:lnTo>
                <a:lnTo>
                  <a:pt x="5262951" y="807485"/>
                </a:lnTo>
                <a:lnTo>
                  <a:pt x="0" y="80748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spcFirstLastPara="0" vert="horz" wrap="square" lIns="31554" tIns="31554" rIns="31554" bIns="31554" numCol="1" spcCol="1113" anchor="t" anchorCtr="0">
            <a:noAutofit/>
          </a:bodyPr>
          <a:lstStyle/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00" b="1" kern="0" dirty="0"/>
              <a:t>Привлечение к постановке на налоговый учет иногородних организаций-подрядчиков:</a:t>
            </a:r>
            <a:endParaRPr lang="ru-RU" sz="1000" b="1" kern="0" dirty="0">
              <a:latin typeface="Times New Roman"/>
            </a:endParaRP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МО </a:t>
            </a:r>
            <a:r>
              <a:rPr lang="ru-RU" sz="1000" kern="0" dirty="0" err="1"/>
              <a:t>г.Каменск</a:t>
            </a:r>
            <a:r>
              <a:rPr lang="ru-RU" sz="1000" kern="0" dirty="0"/>
              <a:t>-Уральский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 err="1"/>
              <a:t>Пышминский</a:t>
            </a:r>
            <a:r>
              <a:rPr lang="ru-RU" sz="1000" kern="0" dirty="0"/>
              <a:t> 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 Заречный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Арамильский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Североуральский ГО</a:t>
            </a:r>
          </a:p>
          <a:p>
            <a:pPr marL="150276" indent="-150276" defTabSz="801188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ru-RU" sz="1000" kern="0" dirty="0"/>
              <a:t>ГО Ревда</a:t>
            </a:r>
          </a:p>
          <a:p>
            <a:pPr algn="ctr" defTabSz="31168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000" b="1" kern="0" dirty="0">
              <a:latin typeface="Times New Roman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87363" y="2267084"/>
            <a:ext cx="89260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Таблица 42"/>
          <p:cNvGraphicFramePr>
            <a:graphicFrameLocks noGrp="1"/>
          </p:cNvGraphicFramePr>
          <p:nvPr>
            <p:extLst/>
          </p:nvPr>
        </p:nvGraphicFramePr>
        <p:xfrm>
          <a:off x="323359" y="2332394"/>
          <a:ext cx="2647411" cy="41839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5700"/>
                <a:gridCol w="761711"/>
              </a:tblGrid>
              <a:tr h="206637"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МО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Место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Арамильский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 Верхняя Пышма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Красноуральск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Североуральский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Верхняя Тура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1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Пышминский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Заречный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Невьянский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Сысертский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Верхнесалдинский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Волчанский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Артинский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Красноуфимский округ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Березовский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«город Екатеринбург»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Камышловский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«город Лесной»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город Нижний Тагил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г.Каменск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-Уральский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Режевской</a:t>
                      </a: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Первоуральск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21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Богданович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Кушвинский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</a:t>
                      </a:r>
                      <a:r>
                        <a:rPr lang="ru-RU" sz="1100" b="1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Рефтинский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  <a:tr h="159093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Туринский ГО</a:t>
                      </a:r>
                    </a:p>
                  </a:txBody>
                  <a:tcPr marL="6516" marR="6516" marT="6911" marB="0" anchor="ctr">
                    <a:solidFill>
                      <a:srgbClr val="1DD965"/>
                    </a:solidFill>
                  </a:tcPr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>
                    <a:solidFill>
                      <a:srgbClr val="1DD96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3278790" y="2328629"/>
          <a:ext cx="2647705" cy="41876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5909"/>
                <a:gridCol w="761796"/>
              </a:tblGrid>
              <a:tr h="196679"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МО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>
                        <a:lnSpc>
                          <a:spcPct val="90000"/>
                        </a:lnSpc>
                      </a:pPr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Место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Верхний Тагил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Артемовский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Красноуфимск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Ивдельский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Среднеуральск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Нижнетуринский ГО 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Кировградский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Тугулымский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Верхнее Дуброво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город Алапаевск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Новоуральский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Верхотурский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Малышевский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Ачитский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Горноуральский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Каменский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Тавдинский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Краснотурьинск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 Карпинск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Ревда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Талицкий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Белоярский ГО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Слободо-Туринский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МР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46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Сухой Лог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  <a:tr h="159640">
                <a:tc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город Ирбит</a:t>
                      </a:r>
                    </a:p>
                  </a:txBody>
                  <a:tcPr marL="6516" marR="6516" marT="6911" marB="0">
                    <a:solidFill>
                      <a:srgbClr val="C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6516" marR="6516" marT="6911" marB="0" anchor="b">
                    <a:solidFill>
                      <a:srgbClr val="C6DD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>
            <p:extLst/>
          </p:nvPr>
        </p:nvGraphicFramePr>
        <p:xfrm>
          <a:off x="6234514" y="2332395"/>
          <a:ext cx="2647705" cy="4217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5909"/>
                <a:gridCol w="761796"/>
              </a:tblGrid>
              <a:tr h="203123"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Наименование МО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  <a:tc>
                  <a:txBody>
                    <a:bodyPr/>
                    <a:lstStyle>
                      <a:lvl1pPr marL="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1pPr>
                      <a:lvl2pPr marL="52152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2pPr>
                      <a:lvl3pPr marL="104305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3pPr>
                      <a:lvl4pPr marL="156458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4pPr>
                      <a:lvl5pPr marL="2086112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5pPr>
                      <a:lvl6pPr marL="2607640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6pPr>
                      <a:lvl7pPr marL="3129168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7pPr>
                      <a:lvl8pPr marL="3650696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8pPr>
                      <a:lvl9pPr marL="4172224" algn="l" defTabSz="1043056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Times New Roman"/>
                          <a:ea typeface=""/>
                          <a:cs typeface=""/>
                        </a:defRPr>
                      </a:lvl9pPr>
                    </a:lstStyle>
                    <a:p>
                      <a:pPr algn="ctr" fontAlgn="t"/>
                      <a:r>
                        <a:rPr lang="ru-RU" sz="11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Место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4140" marR="4140" marT="439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Серовский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Байкаловский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МР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Полевской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Камышловский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МР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Новолялинский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Ирбитское МО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Асбестовский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Качканарский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Дегтярск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Сосьвинский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МО «поселок Уральский»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Верх-Нейвинский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Нижнесергинский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МР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Алапаевское МО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Староуткинск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ЗАТО Свободный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Нижняя Салда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Бисертский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Шалинский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Таборинский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МР</a:t>
                      </a:r>
                      <a:endParaRPr lang="ru-RU" sz="11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Махневское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МО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ГО  Пелым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6516" marR="6516" marT="6911" marB="0" anchor="ctr"/>
                </a:tc>
              </a:tr>
              <a:tr h="173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Гаринский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ГО</a:t>
                      </a:r>
                    </a:p>
                  </a:txBody>
                  <a:tcPr marL="6516" marR="6516" marT="691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6516" marR="6516" marT="6911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61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/>
          </p:nvPr>
        </p:nvGraphicFramePr>
        <p:xfrm>
          <a:off x="517396" y="471402"/>
          <a:ext cx="8375084" cy="245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/>
          <p:cNvSpPr>
            <a:spLocks/>
          </p:cNvSpPr>
          <p:nvPr/>
        </p:nvSpPr>
        <p:spPr bwMode="auto">
          <a:xfrm>
            <a:off x="827586" y="138747"/>
            <a:ext cx="8064895" cy="3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pPr algn="ctr" defTabSz="913841" eaLnBrk="0" hangingPunct="0"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Расходы местных бюджетов в 2015 году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654" y="2564906"/>
            <a:ext cx="8480826" cy="369283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Динамика кредиторской задолженности местных бюджетов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47322" y="2934188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832465" y="561891"/>
            <a:ext cx="979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млрд. рублей</a:t>
            </a:r>
            <a:endParaRPr lang="ru-RU" sz="1100" dirty="0"/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-1188640" y="2759789"/>
          <a:ext cx="10832082" cy="398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524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sPrint">
    <a:majorFont>
      <a:latin typeface="Impact"/>
      <a:ea typeface=""/>
      <a:cs typeface=""/>
      <a:font script="Jpan" typeface="HGP創英角ｺﾞｼｯｸUB"/>
      <a:font script="Hang" typeface="HY견고딕"/>
      <a:font script="Hans" typeface="微软雅黑"/>
      <a:font script="Hant" typeface="微軟正黑體"/>
      <a:font script="Arab" typeface="Tahoma"/>
      <a:font script="Hebr" typeface="Tohoma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25379</TotalTime>
  <Words>383</Words>
  <Application>Microsoft Office PowerPoint</Application>
  <PresentationFormat>Экран (4:3)</PresentationFormat>
  <Paragraphs>199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образование «Городской округ Заречный»</dc:title>
  <dc:creator>Admin</dc:creator>
  <cp:lastModifiedBy>RePack by SPecialiST</cp:lastModifiedBy>
  <cp:revision>2749</cp:revision>
  <cp:lastPrinted>2015-12-18T03:50:48Z</cp:lastPrinted>
  <dcterms:created xsi:type="dcterms:W3CDTF">2013-08-09T10:41:05Z</dcterms:created>
  <dcterms:modified xsi:type="dcterms:W3CDTF">2016-07-05T09:44:44Z</dcterms:modified>
</cp:coreProperties>
</file>