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1" r:id="rId2"/>
    <p:sldId id="284" r:id="rId3"/>
    <p:sldId id="285" r:id="rId4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F"/>
    <a:srgbClr val="FEFEFE"/>
    <a:srgbClr val="E5A127"/>
    <a:srgbClr val="AF19B7"/>
    <a:srgbClr val="6A2383"/>
    <a:srgbClr val="2A2567"/>
    <a:srgbClr val="90137C"/>
    <a:srgbClr val="D7ADD0"/>
    <a:srgbClr val="D8275D"/>
    <a:srgbClr val="7E1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095" autoAdjust="0"/>
  </p:normalViewPr>
  <p:slideViewPr>
    <p:cSldViewPr>
      <p:cViewPr varScale="1">
        <p:scale>
          <a:sx n="68" d="100"/>
          <a:sy n="68" d="100"/>
        </p:scale>
        <p:origin x="41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00FDA-F32B-4D7A-92AA-AF0C8F9171D4}" type="datetimeFigureOut">
              <a:rPr lang="ru-RU" smtClean="0"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0ED85-CF5D-44DA-8477-C680BA3C4C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2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0ED85-CF5D-44DA-8477-C680BA3C4C0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0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093346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8362" y="915595"/>
            <a:ext cx="5882197" cy="478347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159263"/>
            <a:ext cx="15370852" cy="91492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7833" y="645593"/>
            <a:ext cx="18088433" cy="1172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tif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.tif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.tif"/><Relationship Id="rId16" Type="http://schemas.openxmlformats.org/officeDocument/2006/relationships/image" Target="../media/image1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1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5154"/>
          <a:stretch/>
        </p:blipFill>
        <p:spPr>
          <a:xfrm>
            <a:off x="1121959" y="2682875"/>
            <a:ext cx="14568891" cy="79320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02709" y="10243551"/>
            <a:ext cx="1098793" cy="106500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03274" y="8780"/>
            <a:ext cx="0" cy="1735455"/>
          </a:xfrm>
          <a:custGeom>
            <a:avLst/>
            <a:gdLst/>
            <a:ahLst/>
            <a:cxnLst/>
            <a:rect l="l" t="t" r="r" b="b"/>
            <a:pathLst>
              <a:path h="1735455">
                <a:moveTo>
                  <a:pt x="0" y="0"/>
                </a:moveTo>
                <a:lnTo>
                  <a:pt x="0" y="1735277"/>
                </a:lnTo>
              </a:path>
            </a:pathLst>
          </a:custGeom>
          <a:ln w="20941">
            <a:solidFill>
              <a:srgbClr val="E400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007833" y="645593"/>
            <a:ext cx="11014075" cy="12686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lang="ru-RU" spc="-5" dirty="0" smtClean="0"/>
              <a:t>ДЕПАРТАМЕНТ</a:t>
            </a:r>
            <a:r>
              <a:rPr lang="ru-RU" spc="-5" dirty="0" smtClean="0"/>
              <a:t/>
            </a:r>
            <a:br>
              <a:rPr lang="ru-RU" spc="-5" dirty="0" smtClean="0"/>
            </a:br>
            <a:r>
              <a:rPr lang="ru-RU" sz="2850" b="0" spc="15" dirty="0" smtClean="0"/>
              <a:t>по делам гражданской обороны, чрезвычайным ситуациям </a:t>
            </a:r>
            <a:br>
              <a:rPr lang="ru-RU" sz="2850" b="0" spc="15" dirty="0" smtClean="0"/>
            </a:br>
            <a:r>
              <a:rPr lang="ru-RU" sz="2850" b="0" spc="15" dirty="0" smtClean="0"/>
              <a:t>и пожарной безопасности города Москвы</a:t>
            </a:r>
            <a:endParaRPr sz="2850" dirty="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1978" y="2371403"/>
            <a:ext cx="7177299" cy="657456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60450" y="2524832"/>
            <a:ext cx="7184096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2050" b="1" dirty="0" smtClean="0">
                <a:solidFill>
                  <a:srgbClr val="FFFFFF"/>
                </a:solidFill>
                <a:latin typeface="Arial"/>
                <a:cs typeface="Arial"/>
              </a:rPr>
              <a:t>ПОДГОТОВКА НЕРАБОТАЮЩЕГО НАСЕЛЕНИЯ</a:t>
            </a:r>
            <a:endParaRPr lang="ru-RU" sz="2050" dirty="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9569814" y="10487607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375"/>
              </a:lnSpc>
            </a:pPr>
            <a:r>
              <a:rPr lang="ru-RU" sz="205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231" name="object 8"/>
          <p:cNvSpPr/>
          <p:nvPr/>
        </p:nvSpPr>
        <p:spPr>
          <a:xfrm>
            <a:off x="16448122" y="842305"/>
            <a:ext cx="22860" cy="154940"/>
          </a:xfrm>
          <a:custGeom>
            <a:avLst/>
            <a:gdLst/>
            <a:ahLst/>
            <a:cxnLst/>
            <a:rect l="l" t="t" r="r" b="b"/>
            <a:pathLst>
              <a:path w="22859" h="154940">
                <a:moveTo>
                  <a:pt x="0" y="154940"/>
                </a:moveTo>
                <a:lnTo>
                  <a:pt x="22753" y="154940"/>
                </a:lnTo>
                <a:lnTo>
                  <a:pt x="22753" y="0"/>
                </a:lnTo>
                <a:lnTo>
                  <a:pt x="0" y="0"/>
                </a:lnTo>
                <a:lnTo>
                  <a:pt x="0" y="154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232" name="object 9"/>
          <p:cNvGrpSpPr/>
          <p:nvPr/>
        </p:nvGrpSpPr>
        <p:grpSpPr>
          <a:xfrm>
            <a:off x="16448116" y="823255"/>
            <a:ext cx="1666663" cy="225389"/>
            <a:chOff x="16514052" y="953267"/>
            <a:chExt cx="1666663" cy="225389"/>
          </a:xfrm>
        </p:grpSpPr>
        <p:sp>
          <p:nvSpPr>
            <p:cNvPr id="242" name="object 10"/>
            <p:cNvSpPr/>
            <p:nvPr/>
          </p:nvSpPr>
          <p:spPr>
            <a:xfrm>
              <a:off x="16514052" y="953267"/>
              <a:ext cx="127000" cy="173990"/>
            </a:xfrm>
            <a:custGeom>
              <a:avLst/>
              <a:gdLst/>
              <a:ahLst/>
              <a:cxnLst/>
              <a:rect l="l" t="t" r="r" b="b"/>
              <a:pathLst>
                <a:path w="127000" h="173990">
                  <a:moveTo>
                    <a:pt x="12640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3657" y="19050"/>
                  </a:lnTo>
                  <a:lnTo>
                    <a:pt x="103657" y="173990"/>
                  </a:lnTo>
                  <a:lnTo>
                    <a:pt x="126403" y="173990"/>
                  </a:lnTo>
                  <a:lnTo>
                    <a:pt x="126403" y="19050"/>
                  </a:lnTo>
                  <a:lnTo>
                    <a:pt x="1264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43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77706" y="999789"/>
              <a:ext cx="237817" cy="178867"/>
            </a:xfrm>
            <a:prstGeom prst="rect">
              <a:avLst/>
            </a:prstGeom>
          </p:spPr>
        </p:pic>
        <p:pic>
          <p:nvPicPr>
            <p:cNvPr id="244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49657" y="1001083"/>
              <a:ext cx="101326" cy="127954"/>
            </a:xfrm>
            <a:prstGeom prst="rect">
              <a:avLst/>
            </a:prstGeom>
          </p:spPr>
        </p:pic>
        <p:pic>
          <p:nvPicPr>
            <p:cNvPr id="245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78924" y="1002379"/>
              <a:ext cx="107012" cy="125106"/>
            </a:xfrm>
            <a:prstGeom prst="rect">
              <a:avLst/>
            </a:prstGeom>
          </p:spPr>
        </p:pic>
        <p:pic>
          <p:nvPicPr>
            <p:cNvPr id="246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05860" y="999788"/>
              <a:ext cx="342267" cy="130540"/>
            </a:xfrm>
            <a:prstGeom prst="rect">
              <a:avLst/>
            </a:prstGeom>
          </p:spPr>
        </p:pic>
        <p:pic>
          <p:nvPicPr>
            <p:cNvPr id="247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84320" y="1002379"/>
              <a:ext cx="101326" cy="126394"/>
            </a:xfrm>
            <a:prstGeom prst="rect">
              <a:avLst/>
            </a:prstGeom>
          </p:spPr>
        </p:pic>
        <p:pic>
          <p:nvPicPr>
            <p:cNvPr id="248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04791" y="999796"/>
              <a:ext cx="213529" cy="130530"/>
            </a:xfrm>
            <a:prstGeom prst="rect">
              <a:avLst/>
            </a:prstGeom>
          </p:spPr>
        </p:pic>
        <p:pic>
          <p:nvPicPr>
            <p:cNvPr id="249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37448" y="1001083"/>
              <a:ext cx="101337" cy="127954"/>
            </a:xfrm>
            <a:prstGeom prst="rect">
              <a:avLst/>
            </a:prstGeom>
          </p:spPr>
        </p:pic>
        <p:pic>
          <p:nvPicPr>
            <p:cNvPr id="250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447" y="999793"/>
              <a:ext cx="122268" cy="130540"/>
            </a:xfrm>
            <a:prstGeom prst="rect">
              <a:avLst/>
            </a:prstGeom>
          </p:spPr>
        </p:pic>
      </p:grpSp>
      <p:grpSp>
        <p:nvGrpSpPr>
          <p:cNvPr id="233" name="object 19"/>
          <p:cNvGrpSpPr/>
          <p:nvPr/>
        </p:nvGrpSpPr>
        <p:grpSpPr>
          <a:xfrm>
            <a:off x="16443732" y="1133476"/>
            <a:ext cx="857227" cy="177067"/>
            <a:chOff x="16509668" y="1263488"/>
            <a:chExt cx="857227" cy="177067"/>
          </a:xfrm>
        </p:grpSpPr>
        <p:pic>
          <p:nvPicPr>
            <p:cNvPr id="236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509668" y="1263488"/>
              <a:ext cx="177847" cy="174225"/>
            </a:xfrm>
            <a:prstGeom prst="rect">
              <a:avLst/>
            </a:prstGeom>
          </p:spPr>
        </p:pic>
        <p:pic>
          <p:nvPicPr>
            <p:cNvPr id="237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712335" y="1310025"/>
              <a:ext cx="122268" cy="130530"/>
            </a:xfrm>
            <a:prstGeom prst="rect">
              <a:avLst/>
            </a:prstGeom>
          </p:spPr>
        </p:pic>
        <p:pic>
          <p:nvPicPr>
            <p:cNvPr id="238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854276" y="1310028"/>
              <a:ext cx="98740" cy="130519"/>
            </a:xfrm>
            <a:prstGeom prst="rect">
              <a:avLst/>
            </a:prstGeom>
          </p:spPr>
        </p:pic>
        <p:pic>
          <p:nvPicPr>
            <p:cNvPr id="239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979146" y="1312611"/>
              <a:ext cx="103389" cy="125095"/>
            </a:xfrm>
            <a:prstGeom prst="rect">
              <a:avLst/>
            </a:prstGeom>
          </p:spPr>
        </p:pic>
        <p:pic>
          <p:nvPicPr>
            <p:cNvPr id="240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102191" y="1311303"/>
              <a:ext cx="101326" cy="127954"/>
            </a:xfrm>
            <a:prstGeom prst="rect">
              <a:avLst/>
            </a:prstGeom>
          </p:spPr>
        </p:pic>
        <p:pic>
          <p:nvPicPr>
            <p:cNvPr id="241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231444" y="1312609"/>
              <a:ext cx="135451" cy="126383"/>
            </a:xfrm>
            <a:prstGeom prst="rect">
              <a:avLst/>
            </a:prstGeom>
          </p:spPr>
        </p:pic>
      </p:grpSp>
      <p:pic>
        <p:nvPicPr>
          <p:cNvPr id="234" name="Рисунок 23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169" y="691954"/>
            <a:ext cx="841035" cy="739006"/>
          </a:xfrm>
          <a:prstGeom prst="rect">
            <a:avLst/>
          </a:prstGeom>
        </p:spPr>
      </p:pic>
      <p:pic>
        <p:nvPicPr>
          <p:cNvPr id="235" name="Рисунок 23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1986" r="62039" b="31635"/>
          <a:stretch/>
        </p:blipFill>
        <p:spPr>
          <a:xfrm>
            <a:off x="15612140" y="674856"/>
            <a:ext cx="702112" cy="849925"/>
          </a:xfrm>
          <a:prstGeom prst="rect">
            <a:avLst/>
          </a:prstGeom>
        </p:spPr>
      </p:pic>
      <p:pic>
        <p:nvPicPr>
          <p:cNvPr id="186" name="Рисунок 18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1190" b="61269" l="65752" r="92721">
                        <a14:backgroundMark x1="66527" y1="33762" x2="74075" y2="31862"/>
                        <a14:backgroundMark x1="91557" y1="36217" x2="87768" y2="31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80" t="30724" r="6799" b="38015"/>
          <a:stretch/>
        </p:blipFill>
        <p:spPr>
          <a:xfrm rot="10800000">
            <a:off x="15309850" y="4816475"/>
            <a:ext cx="4038600" cy="4648200"/>
          </a:xfrm>
          <a:prstGeom prst="rect">
            <a:avLst/>
          </a:prstGeom>
        </p:spPr>
      </p:pic>
      <p:sp>
        <p:nvSpPr>
          <p:cNvPr id="187" name="object 44"/>
          <p:cNvSpPr txBox="1"/>
          <p:nvPr/>
        </p:nvSpPr>
        <p:spPr>
          <a:xfrm>
            <a:off x="1898650" y="5245581"/>
            <a:ext cx="3352800" cy="2314094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РАБОТА С ОБРАЗОВАТЕЛЬНЫМИ ОРГАНИЗАЦИЯМИ </a:t>
            </a:r>
            <a:b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Г. МОСКВЫ</a:t>
            </a:r>
            <a:r>
              <a:rPr lang="ru-RU" sz="2400" b="1" spc="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ru-RU" sz="2400" dirty="0" smtClean="0">
              <a:latin typeface="Arial"/>
              <a:cs typeface="Arial"/>
            </a:endParaRP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r>
              <a:rPr lang="ru-RU" spc="-10" dirty="0" smtClean="0">
                <a:solidFill>
                  <a:srgbClr val="FFFFFF"/>
                </a:solidFill>
                <a:latin typeface="Arial"/>
                <a:cs typeface="Arial"/>
              </a:rPr>
              <a:t>ОХВАТ </a:t>
            </a:r>
            <a:r>
              <a:rPr lang="ru-RU" spc="-10" dirty="0">
                <a:solidFill>
                  <a:srgbClr val="FFFFFF"/>
                </a:solidFill>
                <a:latin typeface="Arial"/>
                <a:cs typeface="Arial"/>
              </a:rPr>
              <a:t>СОСТАВЛЯЕТ БОЛЕЕ </a:t>
            </a:r>
            <a:r>
              <a:rPr lang="ru-RU" b="1" spc="-10" dirty="0" smtClean="0">
                <a:solidFill>
                  <a:srgbClr val="FFFFFF"/>
                </a:solidFill>
                <a:latin typeface="Arial"/>
                <a:cs typeface="Arial"/>
              </a:rPr>
              <a:t>500 000 </a:t>
            </a:r>
            <a:r>
              <a:rPr lang="ru-RU" spc="-10" dirty="0" smtClean="0">
                <a:solidFill>
                  <a:srgbClr val="FFFFFF"/>
                </a:solidFill>
                <a:latin typeface="Arial"/>
                <a:cs typeface="Arial"/>
              </a:rPr>
              <a:t>ОБУЧАЮЩИХСЯ</a:t>
            </a:r>
            <a:endParaRPr lang="ru-RU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>
            <a:off x="1822450" y="8641962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4 раза в год (1.03, 26.04, 1.09, 4.10) разрабатываются и направляются презентационные материалы для проведения Всероссийских открытых уроков по предмету «ОБЖ» в образовательных организациях г. Москвы.</a:t>
            </a:r>
          </a:p>
        </p:txBody>
      </p:sp>
      <p:sp>
        <p:nvSpPr>
          <p:cNvPr id="189" name="object 44"/>
          <p:cNvSpPr txBox="1"/>
          <p:nvPr/>
        </p:nvSpPr>
        <p:spPr>
          <a:xfrm>
            <a:off x="6394450" y="6180680"/>
            <a:ext cx="3352800" cy="206479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СОРЕВНОВАНИЯ «ШКОЛА БЕЗОПАСНОСТИ»</a:t>
            </a:r>
            <a:r>
              <a:rPr lang="ru-RU" sz="2400" b="1" spc="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ru-RU" sz="2400" dirty="0" smtClean="0">
              <a:latin typeface="Arial"/>
              <a:cs typeface="Arial"/>
            </a:endParaRP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ОХВАТ </a:t>
            </a: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СОСТАВЛЯЕТ БОЛЕЕ </a:t>
            </a:r>
            <a:r>
              <a:rPr lang="ru-RU" sz="2000" b="1" spc="-10" dirty="0" smtClean="0">
                <a:solidFill>
                  <a:srgbClr val="FFFFFF"/>
                </a:solidFill>
                <a:latin typeface="Arial"/>
                <a:cs typeface="Arial"/>
              </a:rPr>
              <a:t>50 </a:t>
            </a:r>
            <a:r>
              <a:rPr lang="ru-RU" sz="2000" b="1" spc="-10" dirty="0">
                <a:solidFill>
                  <a:srgbClr val="FFFFFF"/>
                </a:solidFill>
                <a:latin typeface="Arial"/>
                <a:cs typeface="Arial"/>
              </a:rPr>
              <a:t>000 </a:t>
            </a: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ОБУЧАЮЩИХСЯ</a:t>
            </a:r>
            <a:endParaRPr lang="ru-RU" sz="2000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>
            <a:off x="6301446" y="3368675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ru-RU" b="1" spc="10" dirty="0" smtClean="0">
                <a:latin typeface="Arial"/>
                <a:cs typeface="Arial"/>
              </a:rPr>
              <a:t>ЭТАПЫ СОРЕВНОВАНИЙ: </a:t>
            </a:r>
          </a:p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Школьный этап;</a:t>
            </a:r>
          </a:p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Межрайонный этап;</a:t>
            </a:r>
          </a:p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Городской этап;</a:t>
            </a:r>
          </a:p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ЦФО (Всероссийский этап).</a:t>
            </a:r>
          </a:p>
        </p:txBody>
      </p:sp>
      <p:sp>
        <p:nvSpPr>
          <p:cNvPr id="191" name="object 44"/>
          <p:cNvSpPr txBox="1"/>
          <p:nvPr/>
        </p:nvSpPr>
        <p:spPr>
          <a:xfrm>
            <a:off x="11072348" y="5273675"/>
            <a:ext cx="3352800" cy="217559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"/>
                <a:cs typeface="Arial"/>
              </a:rPr>
              <a:t>ЭКСКУРСИИ В ОРГАНИЗАЦИИ, ПОДВЕДОМСТВЕННЫЕ ДЕПАРТАМЕНТУ ГОЧСиПБ</a:t>
            </a:r>
            <a:endParaRPr lang="ru-RU" sz="2000" dirty="0" smtClean="0">
              <a:latin typeface="Arial"/>
              <a:cs typeface="Arial"/>
            </a:endParaRP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ОХВАТ </a:t>
            </a: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СОСТАВЛЯЕТ </a:t>
            </a: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ОКОЛО </a:t>
            </a:r>
            <a:r>
              <a:rPr lang="ru-RU" sz="2000" b="1" spc="-10" dirty="0" smtClean="0">
                <a:solidFill>
                  <a:srgbClr val="FFFFFF"/>
                </a:solidFill>
                <a:latin typeface="Arial"/>
                <a:cs typeface="Arial"/>
              </a:rPr>
              <a:t>10 000 </a:t>
            </a: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ЧЕЛ.</a:t>
            </a:r>
            <a:endParaRPr lang="ru-RU" sz="2000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2" name="object 44"/>
          <p:cNvSpPr txBox="1"/>
          <p:nvPr/>
        </p:nvSpPr>
        <p:spPr>
          <a:xfrm>
            <a:off x="15690850" y="5860051"/>
            <a:ext cx="3401353" cy="2948114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ПРОЕКТ </a:t>
            </a:r>
          </a:p>
          <a:p>
            <a:pPr marL="12700">
              <a:lnSpc>
                <a:spcPct val="90000"/>
              </a:lnSpc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lang="ru-RU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ПРОгерои</a:t>
            </a: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  <a:r>
              <a:rPr lang="ru-RU" sz="2400" b="1" spc="5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lang="ru-RU" sz="2400" dirty="0" smtClean="0">
              <a:latin typeface="Arial"/>
              <a:cs typeface="Arial"/>
            </a:endParaRPr>
          </a:p>
          <a:p>
            <a:pPr marL="209550" indent="-197485">
              <a:lnSpc>
                <a:spcPct val="8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Реализован совместно с Департаментом труда и социальной защиты населения </a:t>
            </a: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г. </a:t>
            </a: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Москвы</a:t>
            </a:r>
            <a:endParaRPr lang="ru-RU" sz="2000" spc="-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FontTx/>
              <a:buChar char="•"/>
              <a:tabLst>
                <a:tab pos="210185" algn="l"/>
              </a:tabLst>
            </a:pP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ОХВАТ СОСТАВЛЯЕТ </a:t>
            </a: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ОКОЛО </a:t>
            </a:r>
            <a:r>
              <a:rPr lang="ru-RU" sz="2000" b="1" spc="-10" dirty="0">
                <a:solidFill>
                  <a:srgbClr val="FFFFFF"/>
                </a:solidFill>
                <a:latin typeface="Arial"/>
                <a:cs typeface="Arial"/>
              </a:rPr>
              <a:t>500 </a:t>
            </a: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ПОДРОСТКОВ</a:t>
            </a: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endParaRPr lang="ru-RU" sz="2000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5614650" y="2530475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>
                <a:latin typeface="Arial"/>
                <a:cs typeface="Arial"/>
              </a:rPr>
              <a:t>Проект направлен на вовлечение подростков от 14 до 18 лет, находящихся в трудной жизненной ситуации и социально опасном положении в активную социально-развивающую деятельность в летний период.</a:t>
            </a:r>
            <a:endParaRPr lang="ru-RU" spc="1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7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5154"/>
          <a:stretch/>
        </p:blipFill>
        <p:spPr>
          <a:xfrm>
            <a:off x="2355850" y="2454275"/>
            <a:ext cx="15499620" cy="843878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3272" y="8775"/>
            <a:ext cx="0" cy="1735455"/>
          </a:xfrm>
          <a:custGeom>
            <a:avLst/>
            <a:gdLst/>
            <a:ahLst/>
            <a:cxnLst/>
            <a:rect l="l" t="t" r="r" b="b"/>
            <a:pathLst>
              <a:path h="1735455">
                <a:moveTo>
                  <a:pt x="0" y="0"/>
                </a:moveTo>
                <a:lnTo>
                  <a:pt x="0" y="1735277"/>
                </a:lnTo>
              </a:path>
            </a:pathLst>
          </a:custGeom>
          <a:ln w="20941">
            <a:solidFill>
              <a:srgbClr val="E400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02720" y="10243541"/>
            <a:ext cx="1098793" cy="1065015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19569710" y="10487511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375"/>
              </a:lnSpc>
            </a:pPr>
            <a:r>
              <a:rPr lang="ru-RU" sz="20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35" name="object 8"/>
          <p:cNvSpPr/>
          <p:nvPr/>
        </p:nvSpPr>
        <p:spPr>
          <a:xfrm>
            <a:off x="16448122" y="842305"/>
            <a:ext cx="22860" cy="154940"/>
          </a:xfrm>
          <a:custGeom>
            <a:avLst/>
            <a:gdLst/>
            <a:ahLst/>
            <a:cxnLst/>
            <a:rect l="l" t="t" r="r" b="b"/>
            <a:pathLst>
              <a:path w="22859" h="154940">
                <a:moveTo>
                  <a:pt x="0" y="154940"/>
                </a:moveTo>
                <a:lnTo>
                  <a:pt x="22753" y="154940"/>
                </a:lnTo>
                <a:lnTo>
                  <a:pt x="22753" y="0"/>
                </a:lnTo>
                <a:lnTo>
                  <a:pt x="0" y="0"/>
                </a:lnTo>
                <a:lnTo>
                  <a:pt x="0" y="154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36" name="object 9"/>
          <p:cNvGrpSpPr/>
          <p:nvPr/>
        </p:nvGrpSpPr>
        <p:grpSpPr>
          <a:xfrm>
            <a:off x="16448116" y="823255"/>
            <a:ext cx="1666663" cy="225389"/>
            <a:chOff x="16514052" y="953267"/>
            <a:chExt cx="1666663" cy="225389"/>
          </a:xfrm>
        </p:grpSpPr>
        <p:sp>
          <p:nvSpPr>
            <p:cNvPr id="37" name="object 10"/>
            <p:cNvSpPr/>
            <p:nvPr/>
          </p:nvSpPr>
          <p:spPr>
            <a:xfrm>
              <a:off x="16514052" y="953267"/>
              <a:ext cx="127000" cy="173990"/>
            </a:xfrm>
            <a:custGeom>
              <a:avLst/>
              <a:gdLst/>
              <a:ahLst/>
              <a:cxnLst/>
              <a:rect l="l" t="t" r="r" b="b"/>
              <a:pathLst>
                <a:path w="127000" h="173990">
                  <a:moveTo>
                    <a:pt x="12640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3657" y="19050"/>
                  </a:lnTo>
                  <a:lnTo>
                    <a:pt x="103657" y="173990"/>
                  </a:lnTo>
                  <a:lnTo>
                    <a:pt x="126403" y="173990"/>
                  </a:lnTo>
                  <a:lnTo>
                    <a:pt x="126403" y="19050"/>
                  </a:lnTo>
                  <a:lnTo>
                    <a:pt x="1264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8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77706" y="999789"/>
              <a:ext cx="237817" cy="178867"/>
            </a:xfrm>
            <a:prstGeom prst="rect">
              <a:avLst/>
            </a:prstGeom>
          </p:spPr>
        </p:pic>
        <p:pic>
          <p:nvPicPr>
            <p:cNvPr id="39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49657" y="1001083"/>
              <a:ext cx="101326" cy="127954"/>
            </a:xfrm>
            <a:prstGeom prst="rect">
              <a:avLst/>
            </a:prstGeom>
          </p:spPr>
        </p:pic>
        <p:pic>
          <p:nvPicPr>
            <p:cNvPr id="40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78924" y="1002379"/>
              <a:ext cx="107012" cy="125106"/>
            </a:xfrm>
            <a:prstGeom prst="rect">
              <a:avLst/>
            </a:prstGeom>
          </p:spPr>
        </p:pic>
        <p:pic>
          <p:nvPicPr>
            <p:cNvPr id="41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05860" y="999788"/>
              <a:ext cx="342267" cy="130540"/>
            </a:xfrm>
            <a:prstGeom prst="rect">
              <a:avLst/>
            </a:prstGeom>
          </p:spPr>
        </p:pic>
        <p:pic>
          <p:nvPicPr>
            <p:cNvPr id="42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84320" y="1002379"/>
              <a:ext cx="101326" cy="126394"/>
            </a:xfrm>
            <a:prstGeom prst="rect">
              <a:avLst/>
            </a:prstGeom>
          </p:spPr>
        </p:pic>
        <p:pic>
          <p:nvPicPr>
            <p:cNvPr id="43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04791" y="999796"/>
              <a:ext cx="213529" cy="130530"/>
            </a:xfrm>
            <a:prstGeom prst="rect">
              <a:avLst/>
            </a:prstGeom>
          </p:spPr>
        </p:pic>
        <p:pic>
          <p:nvPicPr>
            <p:cNvPr id="44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37448" y="1001083"/>
              <a:ext cx="101337" cy="127954"/>
            </a:xfrm>
            <a:prstGeom prst="rect">
              <a:avLst/>
            </a:prstGeom>
          </p:spPr>
        </p:pic>
        <p:pic>
          <p:nvPicPr>
            <p:cNvPr id="45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58447" y="999793"/>
              <a:ext cx="122268" cy="130540"/>
            </a:xfrm>
            <a:prstGeom prst="rect">
              <a:avLst/>
            </a:prstGeom>
          </p:spPr>
        </p:pic>
      </p:grpSp>
      <p:grpSp>
        <p:nvGrpSpPr>
          <p:cNvPr id="46" name="object 19"/>
          <p:cNvGrpSpPr/>
          <p:nvPr/>
        </p:nvGrpSpPr>
        <p:grpSpPr>
          <a:xfrm>
            <a:off x="16443732" y="1133476"/>
            <a:ext cx="857227" cy="177067"/>
            <a:chOff x="16509668" y="1263488"/>
            <a:chExt cx="857227" cy="177067"/>
          </a:xfrm>
        </p:grpSpPr>
        <p:pic>
          <p:nvPicPr>
            <p:cNvPr id="47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09668" y="1263488"/>
              <a:ext cx="177847" cy="174225"/>
            </a:xfrm>
            <a:prstGeom prst="rect">
              <a:avLst/>
            </a:prstGeom>
          </p:spPr>
        </p:pic>
        <p:pic>
          <p:nvPicPr>
            <p:cNvPr id="49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12335" y="1310025"/>
              <a:ext cx="122268" cy="130530"/>
            </a:xfrm>
            <a:prstGeom prst="rect">
              <a:avLst/>
            </a:prstGeom>
          </p:spPr>
        </p:pic>
        <p:pic>
          <p:nvPicPr>
            <p:cNvPr id="50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54276" y="1310028"/>
              <a:ext cx="98740" cy="130519"/>
            </a:xfrm>
            <a:prstGeom prst="rect">
              <a:avLst/>
            </a:prstGeom>
          </p:spPr>
        </p:pic>
        <p:pic>
          <p:nvPicPr>
            <p:cNvPr id="51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979146" y="1312611"/>
              <a:ext cx="103389" cy="125095"/>
            </a:xfrm>
            <a:prstGeom prst="rect">
              <a:avLst/>
            </a:prstGeom>
          </p:spPr>
        </p:pic>
        <p:pic>
          <p:nvPicPr>
            <p:cNvPr id="52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02191" y="1311303"/>
              <a:ext cx="101326" cy="127954"/>
            </a:xfrm>
            <a:prstGeom prst="rect">
              <a:avLst/>
            </a:prstGeom>
          </p:spPr>
        </p:pic>
        <p:pic>
          <p:nvPicPr>
            <p:cNvPr id="53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231444" y="1312609"/>
              <a:ext cx="135451" cy="126383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169" y="691954"/>
            <a:ext cx="841035" cy="73900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1986" r="62039" b="31635"/>
          <a:stretch/>
        </p:blipFill>
        <p:spPr>
          <a:xfrm>
            <a:off x="15612140" y="674856"/>
            <a:ext cx="702112" cy="849925"/>
          </a:xfrm>
          <a:prstGeom prst="rect">
            <a:avLst/>
          </a:prstGeom>
        </p:spPr>
      </p:pic>
      <p:pic>
        <p:nvPicPr>
          <p:cNvPr id="57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51978" y="2371403"/>
            <a:ext cx="7177299" cy="657456"/>
          </a:xfrm>
          <a:prstGeom prst="rect">
            <a:avLst/>
          </a:prstGeom>
        </p:spPr>
      </p:pic>
      <p:sp>
        <p:nvSpPr>
          <p:cNvPr id="58" name="object 30"/>
          <p:cNvSpPr txBox="1"/>
          <p:nvPr/>
        </p:nvSpPr>
        <p:spPr>
          <a:xfrm>
            <a:off x="1060450" y="2524832"/>
            <a:ext cx="7184096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2050" b="1" dirty="0" smtClean="0">
                <a:solidFill>
                  <a:srgbClr val="FFFFFF"/>
                </a:solidFill>
                <a:latin typeface="Arial"/>
                <a:cs typeface="Arial"/>
              </a:rPr>
              <a:t>ПОДГОТОВКА НЕРАБОТАЮЩЕГО НАСЕЛЕНИЯ</a:t>
            </a:r>
            <a:endParaRPr lang="ru-RU" sz="2050" dirty="0">
              <a:latin typeface="Arial"/>
              <a:cs typeface="Arial"/>
            </a:endParaRPr>
          </a:p>
        </p:txBody>
      </p:sp>
      <p:sp>
        <p:nvSpPr>
          <p:cNvPr id="60" name="object 44"/>
          <p:cNvSpPr txBox="1"/>
          <p:nvPr/>
        </p:nvSpPr>
        <p:spPr>
          <a:xfrm>
            <a:off x="3117034" y="5273675"/>
            <a:ext cx="3658416" cy="1967845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УЧЕНИЯ ПО ГРАЖДАНСКОЙ ОБОРОНЕ С ПРИВЛЕЧЕНИЕМ НАСЕЛЕНИЯ</a:t>
            </a:r>
            <a:endParaRPr lang="ru-RU" sz="2400" dirty="0" smtClean="0">
              <a:latin typeface="Arial"/>
              <a:cs typeface="Arial"/>
            </a:endParaRPr>
          </a:p>
        </p:txBody>
      </p:sp>
      <p:sp>
        <p:nvSpPr>
          <p:cNvPr id="62" name="object 44"/>
          <p:cNvSpPr txBox="1"/>
          <p:nvPr/>
        </p:nvSpPr>
        <p:spPr>
          <a:xfrm>
            <a:off x="8068736" y="6076881"/>
            <a:ext cx="3352800" cy="2397194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РАБОТА С ОБЩЕСТВЕННЫМИ СОВЕТНИКАМИ ПРИ УПРАВАХ АО</a:t>
            </a: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ПРОЕКТ ОХВАТЫВАЕТ ВСЕ НАСЕЛЕНИЕ </a:t>
            </a:r>
            <a:b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Г. МОСКВЫ</a:t>
            </a:r>
            <a:endParaRPr lang="ru-RU" sz="2000" spc="-1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994650" y="3463746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3513"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Общественные советники по поручению управ АО проводят проверки по жилому фонду и участвуют в собраниях</a:t>
            </a:r>
          </a:p>
        </p:txBody>
      </p:sp>
      <p:sp>
        <p:nvSpPr>
          <p:cNvPr id="64" name="object 44"/>
          <p:cNvSpPr txBox="1"/>
          <p:nvPr/>
        </p:nvSpPr>
        <p:spPr>
          <a:xfrm>
            <a:off x="13011477" y="5273675"/>
            <a:ext cx="3352800" cy="1898596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"/>
                <a:cs typeface="Arial"/>
              </a:rPr>
              <a:t>ОБЩЕСТВЕННЫЕ МЕРОПРИЯТИЯ, ПРОВОДИМЫЕ В </a:t>
            </a:r>
            <a:br>
              <a:rPr lang="ru-RU" sz="20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b="1" dirty="0" smtClean="0">
                <a:solidFill>
                  <a:srgbClr val="FFFFFF"/>
                </a:solidFill>
                <a:latin typeface="Arial"/>
                <a:cs typeface="Arial"/>
              </a:rPr>
              <a:t>Г. МОСКВЕ</a:t>
            </a:r>
            <a:endParaRPr lang="ru-RU" sz="2000" dirty="0" smtClean="0">
              <a:latin typeface="Arial"/>
              <a:cs typeface="Arial"/>
            </a:endParaRPr>
          </a:p>
          <a:p>
            <a:pPr marL="209550" indent="-197485">
              <a:lnSpc>
                <a:spcPct val="90000"/>
              </a:lnSpc>
              <a:spcBef>
                <a:spcPts val="850"/>
              </a:spcBef>
              <a:buChar char="•"/>
              <a:tabLst>
                <a:tab pos="210185" algn="l"/>
              </a:tabLst>
            </a:pP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ОХВАТЫВАЮТ </a:t>
            </a: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ВСЕ НАСЕЛЕНИЕ </a:t>
            </a:r>
            <a:r>
              <a:rPr lang="ru-RU" sz="2000" spc="-10" dirty="0" smtClean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lang="ru-RU" sz="2000" spc="-10" dirty="0">
                <a:solidFill>
                  <a:srgbClr val="FFFFFF"/>
                </a:solidFill>
                <a:latin typeface="Arial"/>
                <a:cs typeface="Arial"/>
              </a:rPr>
              <a:t>. МОСКВЫ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2947650" y="8855075"/>
            <a:ext cx="576393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35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Выставки на ВДНХ (пав. № 5)</a:t>
            </a:r>
          </a:p>
          <a:p>
            <a:pPr marL="176213" indent="-1635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Ежегодный Урбанистический форум</a:t>
            </a:r>
          </a:p>
          <a:p>
            <a:pPr marL="176213" indent="-1635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Неделя ЖКХ</a:t>
            </a:r>
            <a:r>
              <a:rPr lang="ru-RU" spc="10" dirty="0">
                <a:latin typeface="Arial"/>
                <a:cs typeface="Arial"/>
              </a:rPr>
              <a:t> </a:t>
            </a:r>
            <a:r>
              <a:rPr lang="ru-RU" spc="10" dirty="0" smtClean="0">
                <a:latin typeface="Arial"/>
                <a:cs typeface="Arial"/>
              </a:rPr>
              <a:t>(парк развлечений «Остров мечты»)</a:t>
            </a:r>
          </a:p>
          <a:p>
            <a:pPr marL="176213" indent="-1635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День города</a:t>
            </a:r>
          </a:p>
          <a:p>
            <a:pPr marL="176213" indent="-163513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b="1" spc="10" dirty="0">
              <a:latin typeface="Arial"/>
              <a:cs typeface="Arial"/>
            </a:endParaRPr>
          </a:p>
          <a:p>
            <a:pPr marL="176213" indent="-1635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b="1" spc="10" dirty="0" smtClean="0">
                <a:latin typeface="Arial"/>
                <a:cs typeface="Arial"/>
              </a:rPr>
              <a:t>НА ДАННЫХ МЕРОПРИЯТИЯХ ОСУЩЕСТВЛЯЕТСЯ ПОКАЗ ТЕХНИКИ, ОБОРОДОВАНИЯ И СОЗДАЮТСЯ УЧЕБНЫЕ ТОЧКИ ПО ГО И ЧС </a:t>
            </a:r>
            <a:endParaRPr lang="ru-RU" b="1" spc="10" dirty="0">
              <a:latin typeface="Arial"/>
              <a:cs typeface="Arial"/>
            </a:endParaRPr>
          </a:p>
        </p:txBody>
      </p:sp>
      <p:sp>
        <p:nvSpPr>
          <p:cNvPr id="34" name="object 28"/>
          <p:cNvSpPr txBox="1">
            <a:spLocks noGrp="1"/>
          </p:cNvSpPr>
          <p:nvPr>
            <p:ph type="title"/>
          </p:nvPr>
        </p:nvSpPr>
        <p:spPr>
          <a:xfrm>
            <a:off x="1007833" y="645593"/>
            <a:ext cx="11014075" cy="12686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lang="ru-RU" spc="-5" dirty="0" smtClean="0"/>
              <a:t>ДЕПАРТАМЕНТ</a:t>
            </a:r>
            <a:r>
              <a:rPr lang="ru-RU" spc="-5" dirty="0" smtClean="0"/>
              <a:t/>
            </a:r>
            <a:br>
              <a:rPr lang="ru-RU" spc="-5" dirty="0" smtClean="0"/>
            </a:br>
            <a:r>
              <a:rPr lang="ru-RU" sz="2850" b="0" spc="15" dirty="0" smtClean="0"/>
              <a:t>по делам гражданской обороны, чрезвычайным ситуациям </a:t>
            </a:r>
            <a:br>
              <a:rPr lang="ru-RU" sz="2850" b="0" spc="15" dirty="0" smtClean="0"/>
            </a:br>
            <a:r>
              <a:rPr lang="ru-RU" sz="2850" b="0" spc="15" dirty="0" smtClean="0"/>
              <a:t>и пожарной безопасности города Москвы</a:t>
            </a:r>
            <a:endParaRPr sz="28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1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0" b="25154"/>
          <a:stretch/>
        </p:blipFill>
        <p:spPr>
          <a:xfrm>
            <a:off x="2432050" y="2702289"/>
            <a:ext cx="15499620" cy="843878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3272" y="8775"/>
            <a:ext cx="0" cy="1735455"/>
          </a:xfrm>
          <a:custGeom>
            <a:avLst/>
            <a:gdLst/>
            <a:ahLst/>
            <a:cxnLst/>
            <a:rect l="l" t="t" r="r" b="b"/>
            <a:pathLst>
              <a:path h="1735455">
                <a:moveTo>
                  <a:pt x="0" y="0"/>
                </a:moveTo>
                <a:lnTo>
                  <a:pt x="0" y="1735277"/>
                </a:lnTo>
              </a:path>
            </a:pathLst>
          </a:custGeom>
          <a:ln w="20941">
            <a:solidFill>
              <a:srgbClr val="E400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02720" y="10243541"/>
            <a:ext cx="1098793" cy="1065015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19569710" y="10487511"/>
            <a:ext cx="316865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375"/>
              </a:lnSpc>
            </a:pPr>
            <a:r>
              <a:rPr lang="ru-RU" sz="2050" dirty="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35" name="object 8"/>
          <p:cNvSpPr/>
          <p:nvPr/>
        </p:nvSpPr>
        <p:spPr>
          <a:xfrm>
            <a:off x="16448122" y="842305"/>
            <a:ext cx="22860" cy="154940"/>
          </a:xfrm>
          <a:custGeom>
            <a:avLst/>
            <a:gdLst/>
            <a:ahLst/>
            <a:cxnLst/>
            <a:rect l="l" t="t" r="r" b="b"/>
            <a:pathLst>
              <a:path w="22859" h="154940">
                <a:moveTo>
                  <a:pt x="0" y="154940"/>
                </a:moveTo>
                <a:lnTo>
                  <a:pt x="22753" y="154940"/>
                </a:lnTo>
                <a:lnTo>
                  <a:pt x="22753" y="0"/>
                </a:lnTo>
                <a:lnTo>
                  <a:pt x="0" y="0"/>
                </a:lnTo>
                <a:lnTo>
                  <a:pt x="0" y="154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36" name="object 9"/>
          <p:cNvGrpSpPr/>
          <p:nvPr/>
        </p:nvGrpSpPr>
        <p:grpSpPr>
          <a:xfrm>
            <a:off x="16448116" y="823255"/>
            <a:ext cx="1666663" cy="225389"/>
            <a:chOff x="16514052" y="953267"/>
            <a:chExt cx="1666663" cy="225389"/>
          </a:xfrm>
        </p:grpSpPr>
        <p:sp>
          <p:nvSpPr>
            <p:cNvPr id="37" name="object 10"/>
            <p:cNvSpPr/>
            <p:nvPr/>
          </p:nvSpPr>
          <p:spPr>
            <a:xfrm>
              <a:off x="16514052" y="953267"/>
              <a:ext cx="127000" cy="173990"/>
            </a:xfrm>
            <a:custGeom>
              <a:avLst/>
              <a:gdLst/>
              <a:ahLst/>
              <a:cxnLst/>
              <a:rect l="l" t="t" r="r" b="b"/>
              <a:pathLst>
                <a:path w="127000" h="173990">
                  <a:moveTo>
                    <a:pt x="126403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3657" y="19050"/>
                  </a:lnTo>
                  <a:lnTo>
                    <a:pt x="103657" y="173990"/>
                  </a:lnTo>
                  <a:lnTo>
                    <a:pt x="126403" y="173990"/>
                  </a:lnTo>
                  <a:lnTo>
                    <a:pt x="126403" y="19050"/>
                  </a:lnTo>
                  <a:lnTo>
                    <a:pt x="1264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8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77706" y="999789"/>
              <a:ext cx="237817" cy="178867"/>
            </a:xfrm>
            <a:prstGeom prst="rect">
              <a:avLst/>
            </a:prstGeom>
          </p:spPr>
        </p:pic>
        <p:pic>
          <p:nvPicPr>
            <p:cNvPr id="39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49657" y="1001083"/>
              <a:ext cx="101326" cy="127954"/>
            </a:xfrm>
            <a:prstGeom prst="rect">
              <a:avLst/>
            </a:prstGeom>
          </p:spPr>
        </p:pic>
        <p:pic>
          <p:nvPicPr>
            <p:cNvPr id="40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78924" y="1002379"/>
              <a:ext cx="107012" cy="125106"/>
            </a:xfrm>
            <a:prstGeom prst="rect">
              <a:avLst/>
            </a:prstGeom>
          </p:spPr>
        </p:pic>
        <p:pic>
          <p:nvPicPr>
            <p:cNvPr id="41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05860" y="999788"/>
              <a:ext cx="342267" cy="130540"/>
            </a:xfrm>
            <a:prstGeom prst="rect">
              <a:avLst/>
            </a:prstGeom>
          </p:spPr>
        </p:pic>
        <p:pic>
          <p:nvPicPr>
            <p:cNvPr id="42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84320" y="1002379"/>
              <a:ext cx="101326" cy="126394"/>
            </a:xfrm>
            <a:prstGeom prst="rect">
              <a:avLst/>
            </a:prstGeom>
          </p:spPr>
        </p:pic>
        <p:pic>
          <p:nvPicPr>
            <p:cNvPr id="43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04791" y="999796"/>
              <a:ext cx="213529" cy="130530"/>
            </a:xfrm>
            <a:prstGeom prst="rect">
              <a:avLst/>
            </a:prstGeom>
          </p:spPr>
        </p:pic>
        <p:pic>
          <p:nvPicPr>
            <p:cNvPr id="44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37448" y="1001083"/>
              <a:ext cx="101337" cy="127954"/>
            </a:xfrm>
            <a:prstGeom prst="rect">
              <a:avLst/>
            </a:prstGeom>
          </p:spPr>
        </p:pic>
        <p:pic>
          <p:nvPicPr>
            <p:cNvPr id="45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058447" y="999793"/>
              <a:ext cx="122268" cy="130540"/>
            </a:xfrm>
            <a:prstGeom prst="rect">
              <a:avLst/>
            </a:prstGeom>
          </p:spPr>
        </p:pic>
      </p:grpSp>
      <p:grpSp>
        <p:nvGrpSpPr>
          <p:cNvPr id="46" name="object 19"/>
          <p:cNvGrpSpPr/>
          <p:nvPr/>
        </p:nvGrpSpPr>
        <p:grpSpPr>
          <a:xfrm>
            <a:off x="16443732" y="1133476"/>
            <a:ext cx="857227" cy="177067"/>
            <a:chOff x="16509668" y="1263488"/>
            <a:chExt cx="857227" cy="177067"/>
          </a:xfrm>
        </p:grpSpPr>
        <p:pic>
          <p:nvPicPr>
            <p:cNvPr id="47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09668" y="1263488"/>
              <a:ext cx="177847" cy="174225"/>
            </a:xfrm>
            <a:prstGeom prst="rect">
              <a:avLst/>
            </a:prstGeom>
          </p:spPr>
        </p:pic>
        <p:pic>
          <p:nvPicPr>
            <p:cNvPr id="49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12335" y="1310025"/>
              <a:ext cx="122268" cy="130530"/>
            </a:xfrm>
            <a:prstGeom prst="rect">
              <a:avLst/>
            </a:prstGeom>
          </p:spPr>
        </p:pic>
        <p:pic>
          <p:nvPicPr>
            <p:cNvPr id="50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54276" y="1310028"/>
              <a:ext cx="98740" cy="130519"/>
            </a:xfrm>
            <a:prstGeom prst="rect">
              <a:avLst/>
            </a:prstGeom>
          </p:spPr>
        </p:pic>
        <p:pic>
          <p:nvPicPr>
            <p:cNvPr id="51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979146" y="1312611"/>
              <a:ext cx="103389" cy="125095"/>
            </a:xfrm>
            <a:prstGeom prst="rect">
              <a:avLst/>
            </a:prstGeom>
          </p:spPr>
        </p:pic>
        <p:pic>
          <p:nvPicPr>
            <p:cNvPr id="52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02191" y="1311303"/>
              <a:ext cx="101326" cy="127954"/>
            </a:xfrm>
            <a:prstGeom prst="rect">
              <a:avLst/>
            </a:prstGeom>
          </p:spPr>
        </p:pic>
        <p:pic>
          <p:nvPicPr>
            <p:cNvPr id="53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231444" y="1312609"/>
              <a:ext cx="135451" cy="126383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169" y="691954"/>
            <a:ext cx="841035" cy="73900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31986" r="62039" b="31635"/>
          <a:stretch/>
        </p:blipFill>
        <p:spPr>
          <a:xfrm>
            <a:off x="15612140" y="674856"/>
            <a:ext cx="702112" cy="849925"/>
          </a:xfrm>
          <a:prstGeom prst="rect">
            <a:avLst/>
          </a:prstGeom>
        </p:spPr>
      </p:pic>
      <p:pic>
        <p:nvPicPr>
          <p:cNvPr id="57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51978" y="2371403"/>
            <a:ext cx="7177299" cy="657456"/>
          </a:xfrm>
          <a:prstGeom prst="rect">
            <a:avLst/>
          </a:prstGeom>
        </p:spPr>
      </p:pic>
      <p:sp>
        <p:nvSpPr>
          <p:cNvPr id="58" name="object 30"/>
          <p:cNvSpPr txBox="1"/>
          <p:nvPr/>
        </p:nvSpPr>
        <p:spPr>
          <a:xfrm>
            <a:off x="1060450" y="2524832"/>
            <a:ext cx="7184096" cy="3295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2050" b="1" dirty="0" smtClean="0">
                <a:solidFill>
                  <a:srgbClr val="FFFFFF"/>
                </a:solidFill>
                <a:latin typeface="Arial"/>
                <a:cs typeface="Arial"/>
              </a:rPr>
              <a:t>ПОДГОТОВКА НЕРАБОТАЮЩЕГО НАСЕЛЕНИЯ</a:t>
            </a:r>
            <a:endParaRPr lang="ru-RU" sz="2050" dirty="0">
              <a:latin typeface="Arial"/>
              <a:cs typeface="Arial"/>
            </a:endParaRPr>
          </a:p>
        </p:txBody>
      </p:sp>
      <p:sp>
        <p:nvSpPr>
          <p:cNvPr id="60" name="object 44"/>
          <p:cNvSpPr txBox="1"/>
          <p:nvPr/>
        </p:nvSpPr>
        <p:spPr>
          <a:xfrm>
            <a:off x="3117850" y="5978889"/>
            <a:ext cx="3658416" cy="1229182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В Г. МОСКВЕ ФУНКЦИОНИРУЮТ </a:t>
            </a:r>
            <a:b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180 УКП ПО ГО И ЧС</a:t>
            </a:r>
          </a:p>
        </p:txBody>
      </p:sp>
      <p:sp>
        <p:nvSpPr>
          <p:cNvPr id="62" name="object 44"/>
          <p:cNvSpPr txBox="1"/>
          <p:nvPr/>
        </p:nvSpPr>
        <p:spPr>
          <a:xfrm>
            <a:off x="13114503" y="5826489"/>
            <a:ext cx="3352800" cy="1450781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ПОСТОЯННЫЙ МОНИТОРИНГ ДЕЯТЕЛЬНОСТИ УКП ПО ГО И ЧС</a:t>
            </a:r>
          </a:p>
        </p:txBody>
      </p:sp>
      <p:sp>
        <p:nvSpPr>
          <p:cNvPr id="34" name="object 44"/>
          <p:cNvSpPr txBox="1"/>
          <p:nvPr/>
        </p:nvSpPr>
        <p:spPr>
          <a:xfrm>
            <a:off x="8297336" y="6283689"/>
            <a:ext cx="3352800" cy="2447977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90000"/>
              </a:lnSpc>
              <a:spcBef>
                <a:spcPts val="944"/>
              </a:spcBef>
            </a:pPr>
            <a:r>
              <a:rPr lang="ru-RU" sz="2400" b="1" dirty="0" smtClean="0">
                <a:solidFill>
                  <a:srgbClr val="FFFFFF"/>
                </a:solidFill>
                <a:latin typeface="Arial"/>
                <a:cs typeface="Arial"/>
              </a:rPr>
              <a:t>ЕЖЕГОДНО ПРОХОДЯТ ПОДГОТОВКУ ПО ПРОГРАММЕ «КОНСУЛЬТАНТ ПО УКП ПО ГО И ЧС» БОЛЕЕ 200 ЧЕЛ.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147050" y="3235689"/>
            <a:ext cx="4116914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35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Сотрудники управлений по АО </a:t>
            </a:r>
            <a:r>
              <a:rPr lang="ru-RU" spc="10" dirty="0">
                <a:latin typeface="Arial"/>
                <a:cs typeface="Arial"/>
              </a:rPr>
              <a:t>Департамента ГОЧСиПБ проводят консультационную работу в УКП по ГО и </a:t>
            </a:r>
            <a:r>
              <a:rPr lang="ru-RU" spc="10" dirty="0" smtClean="0">
                <a:latin typeface="Arial"/>
                <a:cs typeface="Arial"/>
              </a:rPr>
              <a:t>ЧС, целью </a:t>
            </a:r>
            <a:r>
              <a:rPr lang="ru-RU" spc="10" dirty="0">
                <a:latin typeface="Arial"/>
                <a:cs typeface="Arial"/>
              </a:rPr>
              <a:t>которой является </a:t>
            </a:r>
            <a:r>
              <a:rPr lang="ru-RU" spc="10" dirty="0" smtClean="0">
                <a:latin typeface="Arial"/>
                <a:cs typeface="Arial"/>
              </a:rPr>
              <a:t>определение реального положения </a:t>
            </a:r>
            <a:r>
              <a:rPr lang="ru-RU" spc="10" dirty="0">
                <a:latin typeface="Arial"/>
                <a:cs typeface="Arial"/>
              </a:rPr>
              <a:t>дел по посещению УКП жителями г. Москвы.</a:t>
            </a:r>
            <a:endParaRPr lang="ru-RU" spc="10" dirty="0" smtClean="0">
              <a:latin typeface="Arial"/>
              <a:cs typeface="Arial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3060941" y="9179289"/>
            <a:ext cx="415940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635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pc="10" dirty="0" smtClean="0">
                <a:latin typeface="Arial"/>
                <a:cs typeface="Arial"/>
              </a:rPr>
              <a:t>Еженедельно проводится </a:t>
            </a:r>
            <a:r>
              <a:rPr lang="ru-RU" spc="10" dirty="0">
                <a:latin typeface="Arial"/>
                <a:cs typeface="Arial"/>
              </a:rPr>
              <a:t>мониторинг обращений граждан за консультацией в УКП по ГО и ЧС.</a:t>
            </a:r>
          </a:p>
          <a:p>
            <a:pPr marL="176213" indent="-163513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spc="10" dirty="0">
              <a:latin typeface="Arial"/>
              <a:cs typeface="Arial"/>
            </a:endParaRPr>
          </a:p>
        </p:txBody>
      </p:sp>
      <p:sp>
        <p:nvSpPr>
          <p:cNvPr id="63" name="object 28"/>
          <p:cNvSpPr txBox="1">
            <a:spLocks noGrp="1"/>
          </p:cNvSpPr>
          <p:nvPr>
            <p:ph type="title"/>
          </p:nvPr>
        </p:nvSpPr>
        <p:spPr>
          <a:xfrm>
            <a:off x="1007833" y="645593"/>
            <a:ext cx="11014075" cy="12686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80000"/>
              </a:lnSpc>
            </a:pPr>
            <a:r>
              <a:rPr lang="ru-RU" spc="-5" dirty="0" smtClean="0"/>
              <a:t>ДЕПАРТАМЕНТ</a:t>
            </a:r>
            <a:r>
              <a:rPr lang="ru-RU" spc="-5" dirty="0" smtClean="0"/>
              <a:t/>
            </a:r>
            <a:br>
              <a:rPr lang="ru-RU" spc="-5" dirty="0" smtClean="0"/>
            </a:br>
            <a:r>
              <a:rPr lang="ru-RU" sz="2850" b="0" spc="15" dirty="0" smtClean="0"/>
              <a:t>по делам гражданской обороны, чрезвычайным ситуациям </a:t>
            </a:r>
            <a:br>
              <a:rPr lang="ru-RU" sz="2850" b="0" spc="15" dirty="0" smtClean="0"/>
            </a:br>
            <a:r>
              <a:rPr lang="ru-RU" sz="2850" b="0" spc="15" dirty="0" smtClean="0"/>
              <a:t>и пожарной безопасности города Москвы</a:t>
            </a:r>
            <a:endParaRPr sz="28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4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</TotalTime>
  <Words>373</Words>
  <Application>Microsoft Office PowerPoint</Application>
  <PresentationFormat>Произвольный</PresentationFormat>
  <Paragraphs>44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ДЕПАРТАМЕНТ по делам гражданской обороны, чрезвычайным ситуациям  и пожарной безопасности города Москвы</vt:lpstr>
      <vt:lpstr>ДЕПАРТАМЕНТ по делам гражданской обороны, чрезвычайным ситуациям  и пожарной безопасности города Москвы</vt:lpstr>
      <vt:lpstr>ДЕПАРТАМЕНТ по делам гражданской обороны, чрезвычайным ситуациям  и пожарной безопасности города Москвы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Template-For-Lesson-16x9</dc:title>
  <dc:creator>anast</dc:creator>
  <cp:lastModifiedBy>Щербакова Анастасия Петровна</cp:lastModifiedBy>
  <cp:revision>130</cp:revision>
  <dcterms:created xsi:type="dcterms:W3CDTF">2021-08-18T12:41:12Z</dcterms:created>
  <dcterms:modified xsi:type="dcterms:W3CDTF">2023-05-29T10:26:57Z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2021-08-18T00:00:00Z</vt:filetime>
  </property>
  <property fmtid="{D5CDD505-2E9C-101B-9397-08002B2CF9AE}" pid="3" name="Creator">
    <vt:lpwstr>Adobe Illustrator 24.3 (Macintosh)</vt:lpwstr>
  </property>
  <property fmtid="{D5CDD505-2E9C-101B-9397-08002B2CF9AE}" pid="4" name="LastSaved">
    <vt:filetime>2021-08-18T00:00:00Z</vt:filetime>
  </property>
</Properties>
</file>