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4"/>
  </p:notesMasterIdLst>
  <p:handoutMasterIdLst>
    <p:handoutMasterId r:id="rId15"/>
  </p:handoutMasterIdLst>
  <p:sldIdLst>
    <p:sldId id="438" r:id="rId3"/>
    <p:sldId id="440" r:id="rId4"/>
    <p:sldId id="466" r:id="rId5"/>
    <p:sldId id="467" r:id="rId6"/>
    <p:sldId id="468" r:id="rId7"/>
    <p:sldId id="469" r:id="rId8"/>
    <p:sldId id="465" r:id="rId9"/>
    <p:sldId id="473" r:id="rId10"/>
    <p:sldId id="470" r:id="rId11"/>
    <p:sldId id="474" r:id="rId12"/>
    <p:sldId id="459" r:id="rId13"/>
  </p:sldIdLst>
  <p:sldSz cx="9144000" cy="5143500" type="screen16x9"/>
  <p:notesSz cx="10018713" cy="6888163"/>
  <p:defaultTextStyle>
    <a:defPPr>
      <a:defRPr lang="ru-RU"/>
    </a:defPPr>
    <a:lvl1pPr marL="0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8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96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4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91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39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87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35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8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6A5F"/>
    <a:srgbClr val="FFCCCC"/>
    <a:srgbClr val="CC00FF"/>
    <a:srgbClr val="0303ED"/>
    <a:srgbClr val="FFFF99"/>
    <a:srgbClr val="FF4343"/>
    <a:srgbClr val="006600"/>
    <a:srgbClr val="800000"/>
    <a:srgbClr val="FF78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3486" autoAdjust="0"/>
  </p:normalViewPr>
  <p:slideViewPr>
    <p:cSldViewPr>
      <p:cViewPr>
        <p:scale>
          <a:sx n="100" d="100"/>
          <a:sy n="100" d="100"/>
        </p:scale>
        <p:origin x="-2040" y="-7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3842" y="2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AEF27131-D481-4043-8D0D-3E74E12AE5C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42269"/>
            <a:ext cx="4342534" cy="344793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3842" y="6542269"/>
            <a:ext cx="4342534" cy="344793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C2162AA6-31C4-4342-A875-2F4EAA51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1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41442" cy="344408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4955" y="0"/>
            <a:ext cx="4341442" cy="344408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5623A35C-E783-4CAA-BAE7-29B4ED79573F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2637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873" y="3271878"/>
            <a:ext cx="8014970" cy="3099674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42559"/>
            <a:ext cx="4341442" cy="344408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4955" y="6542559"/>
            <a:ext cx="4341442" cy="344408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ABBED6DC-CD8B-40DE-8EE1-60F77E98D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7805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5609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73414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31219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9024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46828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04633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62438" algn="l" defTabSz="7156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ED6DC-CD8B-40DE-8EE1-60F77E98DAC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5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4" y="-13602"/>
            <a:ext cx="9142528" cy="5157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5F87-1152-48E4-AEE3-10A70E4D45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87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816031"/>
            <a:fld id="{C1A61593-269A-4A92-833C-A74B2020DE70}" type="datetime1">
              <a:rPr lang="ru-RU" smtClean="0">
                <a:solidFill>
                  <a:prstClr val="black"/>
                </a:solidFill>
              </a:rPr>
              <a:pPr defTabSz="816031"/>
              <a:t>26.05.2023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816031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defTabSz="816031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5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5984" cy="5236046"/>
          </a:xfrm>
          <a:prstGeom prst="rect">
            <a:avLst/>
          </a:prstGeom>
          <a:ln w="38100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53D1-D30F-4816-847A-BC540AD7AA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5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0"/>
            <a:ext cx="9142528" cy="514432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C290-73B3-4E0C-B370-96E60FCC30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2211710"/>
            <a:ext cx="6634956" cy="1688086"/>
          </a:xfrm>
          <a:prstGeom prst="rect">
            <a:avLst/>
          </a:prstGeom>
          <a:noFill/>
        </p:spPr>
        <p:txBody>
          <a:bodyPr wrap="square" lIns="71561" tIns="35780" rIns="71561" bIns="35780" rtlCol="0">
            <a:spAutoFit/>
          </a:bodyPr>
          <a:lstStyle/>
          <a:p>
            <a:pPr algn="ctr" defTabSz="914400"/>
            <a:r>
              <a:rPr lang="ru-RU" sz="3500" b="1" dirty="0">
                <a:solidFill>
                  <a:srgbClr val="FF7800"/>
                </a:solidFill>
              </a:rPr>
              <a:t>БЛАГОДАРЮ</a:t>
            </a:r>
          </a:p>
          <a:p>
            <a:pPr algn="ctr" defTabSz="914400"/>
            <a:r>
              <a:rPr lang="ru-RU" sz="3500" b="1" dirty="0">
                <a:solidFill>
                  <a:srgbClr val="FF7800"/>
                </a:solidFill>
              </a:rPr>
              <a:t>ЗА</a:t>
            </a:r>
          </a:p>
          <a:p>
            <a:pPr algn="ctr" defTabSz="914400"/>
            <a:r>
              <a:rPr lang="ru-RU" sz="3500" b="1" dirty="0">
                <a:solidFill>
                  <a:srgbClr val="FF7800"/>
                </a:solidFill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4079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05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025505" y="2569370"/>
            <a:ext cx="4336256" cy="2162175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>
                <a:latin typeface="Franklin Gothic Medium Cond" panose="020B0606030402020204" pitchFamily="34" charset="0"/>
              </a:defRPr>
            </a:lvl1pPr>
            <a:lvl2pPr marL="342892" indent="0">
              <a:buNone/>
              <a:defRPr>
                <a:latin typeface="Franklin Gothic Medium Cond" panose="020B0606030402020204" pitchFamily="34" charset="0"/>
              </a:defRPr>
            </a:lvl2pPr>
            <a:lvl3pPr marL="685783" indent="0">
              <a:buNone/>
              <a:defRPr>
                <a:latin typeface="Franklin Gothic Medium Cond" panose="020B0606030402020204" pitchFamily="34" charset="0"/>
              </a:defRPr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96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313571" y="89943"/>
            <a:ext cx="7744540" cy="727747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342892" indent="0">
              <a:buNone/>
              <a:defRPr>
                <a:latin typeface="Franklin Gothic Medium Cond" panose="020B0606030402020204" pitchFamily="34" charset="0"/>
              </a:defRPr>
            </a:lvl2pPr>
            <a:lvl3pPr marL="685783" indent="0">
              <a:buNone/>
              <a:defRPr>
                <a:latin typeface="Franklin Gothic Medium Cond" panose="020B0606030402020204" pitchFamily="34" charset="0"/>
              </a:defRPr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781059" y="1102520"/>
            <a:ext cx="8112919" cy="3392091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1500">
                <a:latin typeface="Franklin Gothic Medium Cond" panose="020B0606030402020204" pitchFamily="34" charset="0"/>
              </a:defRPr>
            </a:lvl1pPr>
            <a:lvl2pPr marL="342892" indent="0">
              <a:buNone/>
              <a:defRPr sz="1500">
                <a:latin typeface="Franklin Gothic Book" panose="020B0503020102020204" pitchFamily="34" charset="0"/>
              </a:defRPr>
            </a:lvl2pPr>
            <a:lvl3pPr marL="685783" indent="0">
              <a:buNone/>
              <a:defRPr sz="1400">
                <a:latin typeface="Franklin Gothic Book" panose="020B0503020102020204" pitchFamily="34" charset="0"/>
              </a:defRPr>
            </a:lvl3pPr>
            <a:lvl4pPr marL="1028675" indent="0">
              <a:buNone/>
              <a:defRPr sz="1200">
                <a:latin typeface="Franklin Gothic Book" panose="020B0503020102020204" pitchFamily="34" charset="0"/>
              </a:defRPr>
            </a:lvl4pPr>
            <a:lvl5pPr marL="1371566" indent="0">
              <a:buNone/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781051" y="4776020"/>
            <a:ext cx="2199542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ECE57DA6-598B-4D9B-888C-F0DFF87AB144}" type="datetime1">
              <a:rPr lang="ru-RU" smtClean="0">
                <a:solidFill>
                  <a:prstClr val="black"/>
                </a:solidFill>
              </a:rPr>
              <a:pPr defTabSz="685783"/>
              <a:t>26.05.2023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3070213" y="4776019"/>
            <a:ext cx="3661187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821005" y="4776018"/>
            <a:ext cx="2072966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r">
              <a:defRPr sz="12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0AA38407-E38C-45FC-A917-DA991F9C330C}" type="slidenum">
              <a:rPr lang="ru-RU" smtClean="0">
                <a:solidFill>
                  <a:prstClr val="black"/>
                </a:solidFill>
              </a:rPr>
              <a:pPr defTabSz="685783"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7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313571" y="89943"/>
            <a:ext cx="7744540" cy="727747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342892" indent="0">
              <a:buNone/>
              <a:defRPr>
                <a:latin typeface="Franklin Gothic Medium Cond" panose="020B0606030402020204" pitchFamily="34" charset="0"/>
              </a:defRPr>
            </a:lvl2pPr>
            <a:lvl3pPr marL="685783" indent="0">
              <a:buNone/>
              <a:defRPr>
                <a:latin typeface="Franklin Gothic Medium Cond" panose="020B0606030402020204" pitchFamily="34" charset="0"/>
              </a:defRPr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781060" y="1102520"/>
            <a:ext cx="4241117" cy="3392091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1500">
                <a:latin typeface="Franklin Gothic Medium Cond" panose="020B0606030402020204" pitchFamily="34" charset="0"/>
              </a:defRPr>
            </a:lvl1pPr>
            <a:lvl2pPr marL="342892" indent="0">
              <a:buNone/>
              <a:defRPr sz="1500">
                <a:latin typeface="Franklin Gothic Book" panose="020B0503020102020204" pitchFamily="34" charset="0"/>
              </a:defRPr>
            </a:lvl2pPr>
            <a:lvl3pPr marL="685783" indent="0">
              <a:buNone/>
              <a:defRPr sz="1400">
                <a:latin typeface="Franklin Gothic Book" panose="020B0503020102020204" pitchFamily="34" charset="0"/>
              </a:defRPr>
            </a:lvl3pPr>
            <a:lvl4pPr marL="1028675" indent="0">
              <a:buNone/>
              <a:defRPr sz="1200">
                <a:latin typeface="Franklin Gothic Book" panose="020B0503020102020204" pitchFamily="34" charset="0"/>
              </a:defRPr>
            </a:lvl4pPr>
            <a:lvl5pPr marL="1371566" indent="0">
              <a:buNone/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781051" y="4776020"/>
            <a:ext cx="2199542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27F1FE05-D487-4136-85AC-4ACD7ABFBE48}" type="datetime1">
              <a:rPr lang="ru-RU" smtClean="0">
                <a:solidFill>
                  <a:prstClr val="black"/>
                </a:solidFill>
              </a:rPr>
              <a:pPr defTabSz="685783"/>
              <a:t>26.05.2023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3070213" y="4776019"/>
            <a:ext cx="3661187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821005" y="4776018"/>
            <a:ext cx="2072966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r">
              <a:defRPr sz="12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0AA38407-E38C-45FC-A917-DA991F9C330C}" type="slidenum">
              <a:rPr lang="ru-RU" smtClean="0">
                <a:solidFill>
                  <a:prstClr val="black"/>
                </a:solidFill>
              </a:rPr>
              <a:pPr defTabSz="685783"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117123" y="1097285"/>
            <a:ext cx="0" cy="34078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Рисунок 4"/>
          <p:cNvSpPr>
            <a:spLocks noGrp="1"/>
          </p:cNvSpPr>
          <p:nvPr>
            <p:ph type="pic" sz="quarter" idx="15"/>
          </p:nvPr>
        </p:nvSpPr>
        <p:spPr>
          <a:xfrm>
            <a:off x="5212565" y="1097762"/>
            <a:ext cx="3681413" cy="3407569"/>
          </a:xfrm>
          <a:prstGeom prst="rect">
            <a:avLst/>
          </a:prstGeom>
        </p:spPr>
        <p:txBody>
          <a:bodyPr lIns="68579" tIns="34289" rIns="68579" bIns="34289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3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313571" y="89943"/>
            <a:ext cx="7744540" cy="727747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342892" indent="0">
              <a:buNone/>
              <a:defRPr>
                <a:latin typeface="Franklin Gothic Medium Cond" panose="020B0606030402020204" pitchFamily="34" charset="0"/>
              </a:defRPr>
            </a:lvl2pPr>
            <a:lvl3pPr marL="685783" indent="0">
              <a:buNone/>
              <a:defRPr>
                <a:latin typeface="Franklin Gothic Medium Cond" panose="020B0606030402020204" pitchFamily="34" charset="0"/>
              </a:defRPr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781060" y="1102520"/>
            <a:ext cx="4241117" cy="3392091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1500">
                <a:latin typeface="Franklin Gothic Medium Cond" panose="020B0606030402020204" pitchFamily="34" charset="0"/>
              </a:defRPr>
            </a:lvl1pPr>
            <a:lvl2pPr marL="342892" indent="0">
              <a:buNone/>
              <a:defRPr sz="1500">
                <a:latin typeface="Franklin Gothic Book" panose="020B0503020102020204" pitchFamily="34" charset="0"/>
              </a:defRPr>
            </a:lvl2pPr>
            <a:lvl3pPr marL="685783" indent="0">
              <a:buNone/>
              <a:defRPr sz="1400">
                <a:latin typeface="Franklin Gothic Book" panose="020B0503020102020204" pitchFamily="34" charset="0"/>
              </a:defRPr>
            </a:lvl3pPr>
            <a:lvl4pPr marL="1028675" indent="0">
              <a:buNone/>
              <a:defRPr sz="1200">
                <a:latin typeface="Franklin Gothic Book" panose="020B0503020102020204" pitchFamily="34" charset="0"/>
              </a:defRPr>
            </a:lvl4pPr>
            <a:lvl5pPr marL="1371566" indent="0">
              <a:buNone/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781051" y="4776020"/>
            <a:ext cx="2199542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2E55C7F2-9BEB-4E86-99FE-712C031BBFBA}" type="datetime1">
              <a:rPr lang="ru-RU" smtClean="0">
                <a:solidFill>
                  <a:prstClr val="black"/>
                </a:solidFill>
              </a:rPr>
              <a:pPr defTabSz="685783"/>
              <a:t>26.05.2023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3070213" y="4776019"/>
            <a:ext cx="3661187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821005" y="4776018"/>
            <a:ext cx="2072966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r">
              <a:defRPr sz="12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0AA38407-E38C-45FC-A917-DA991F9C330C}" type="slidenum">
              <a:rPr lang="ru-RU" smtClean="0">
                <a:solidFill>
                  <a:prstClr val="black"/>
                </a:solidFill>
              </a:rPr>
              <a:pPr defTabSz="685783"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117123" y="1097285"/>
            <a:ext cx="0" cy="34078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Диаграмма 3"/>
          <p:cNvSpPr>
            <a:spLocks noGrp="1"/>
          </p:cNvSpPr>
          <p:nvPr>
            <p:ph type="chart" sz="quarter" idx="15"/>
          </p:nvPr>
        </p:nvSpPr>
        <p:spPr>
          <a:xfrm>
            <a:off x="5195897" y="1102519"/>
            <a:ext cx="3698081" cy="3402806"/>
          </a:xfrm>
          <a:prstGeom prst="rect">
            <a:avLst/>
          </a:prstGeom>
        </p:spPr>
        <p:txBody>
          <a:bodyPr lIns="68579" tIns="34289" rIns="68579" bIns="34289"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4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313571" y="89943"/>
            <a:ext cx="7744540" cy="727747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342892" indent="0">
              <a:buNone/>
              <a:defRPr>
                <a:latin typeface="Franklin Gothic Medium Cond" panose="020B0606030402020204" pitchFamily="34" charset="0"/>
              </a:defRPr>
            </a:lvl2pPr>
            <a:lvl3pPr marL="685783" indent="0">
              <a:buNone/>
              <a:defRPr>
                <a:latin typeface="Franklin Gothic Medium Cond" panose="020B0606030402020204" pitchFamily="34" charset="0"/>
              </a:defRPr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781060" y="1102520"/>
            <a:ext cx="4241117" cy="3392091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1500">
                <a:latin typeface="Franklin Gothic Medium Cond" panose="020B0606030402020204" pitchFamily="34" charset="0"/>
              </a:defRPr>
            </a:lvl1pPr>
            <a:lvl2pPr marL="342892" indent="0">
              <a:buNone/>
              <a:defRPr sz="1500">
                <a:latin typeface="Franklin Gothic Book" panose="020B0503020102020204" pitchFamily="34" charset="0"/>
              </a:defRPr>
            </a:lvl2pPr>
            <a:lvl3pPr marL="685783" indent="0">
              <a:buNone/>
              <a:defRPr sz="1400">
                <a:latin typeface="Franklin Gothic Book" panose="020B0503020102020204" pitchFamily="34" charset="0"/>
              </a:defRPr>
            </a:lvl3pPr>
            <a:lvl4pPr marL="1028675" indent="0">
              <a:buNone/>
              <a:defRPr sz="1200">
                <a:latin typeface="Franklin Gothic Book" panose="020B0503020102020204" pitchFamily="34" charset="0"/>
              </a:defRPr>
            </a:lvl4pPr>
            <a:lvl5pPr marL="1371566" indent="0">
              <a:buNone/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781051" y="4776020"/>
            <a:ext cx="2199542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3A669DBB-FDE1-41BA-B202-34B32A592C6E}" type="datetime1">
              <a:rPr lang="ru-RU" smtClean="0">
                <a:solidFill>
                  <a:prstClr val="black"/>
                </a:solidFill>
              </a:rPr>
              <a:pPr defTabSz="685783"/>
              <a:t>26.05.2023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3070213" y="4776019"/>
            <a:ext cx="3661187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>
              <a:defRPr sz="1100">
                <a:latin typeface="Franklin Gothic Medium Cond" panose="020B0606030402020204" pitchFamily="34" charset="0"/>
              </a:defRPr>
            </a:lvl1pPr>
          </a:lstStyle>
          <a:p>
            <a:pPr defTabSz="685783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6821005" y="4776018"/>
            <a:ext cx="2072966" cy="301925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r">
              <a:defRPr sz="1200">
                <a:latin typeface="Franklin Gothic Medium Cond" panose="020B0606030402020204" pitchFamily="34" charset="0"/>
              </a:defRPr>
            </a:lvl1pPr>
          </a:lstStyle>
          <a:p>
            <a:pPr defTabSz="685783"/>
            <a:fld id="{0AA38407-E38C-45FC-A917-DA991F9C330C}" type="slidenum">
              <a:rPr lang="ru-RU" smtClean="0">
                <a:solidFill>
                  <a:prstClr val="black"/>
                </a:solidFill>
              </a:rPr>
              <a:pPr defTabSz="685783"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117123" y="1097285"/>
            <a:ext cx="0" cy="34078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Мультимедиа 4"/>
          <p:cNvSpPr>
            <a:spLocks noGrp="1"/>
          </p:cNvSpPr>
          <p:nvPr>
            <p:ph type="media" sz="quarter" idx="15"/>
          </p:nvPr>
        </p:nvSpPr>
        <p:spPr>
          <a:xfrm>
            <a:off x="5212565" y="1097762"/>
            <a:ext cx="3681413" cy="3407569"/>
          </a:xfrm>
          <a:prstGeom prst="rect">
            <a:avLst/>
          </a:prstGeom>
        </p:spPr>
        <p:txBody>
          <a:bodyPr lIns="68579" tIns="34289" rIns="68579" bIns="34289"/>
          <a:lstStyle/>
          <a:p>
            <a:r>
              <a:rPr lang="ru-RU" smtClean="0"/>
              <a:t>Вставка клипа мультимедиа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92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" y="1"/>
            <a:ext cx="9139472" cy="5160749"/>
          </a:xfrm>
          <a:prstGeom prst="rect">
            <a:avLst/>
          </a:prstGeom>
          <a:ln w="38100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83F5089-8B6E-4D34-9A38-6744321254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26.05.2023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8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39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 txBox="1">
            <a:spLocks/>
          </p:cNvSpPr>
          <p:nvPr/>
        </p:nvSpPr>
        <p:spPr>
          <a:xfrm>
            <a:off x="251520" y="1131590"/>
            <a:ext cx="7848873" cy="230425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432">
              <a:spcBef>
                <a:spcPts val="0"/>
              </a:spcBef>
              <a:defRPr/>
            </a:pPr>
            <a:r>
              <a:rPr lang="ru-RU" altLang="ru-RU" sz="4000" b="1" dirty="0" smtClean="0">
                <a:cs typeface="Arial" panose="020B0604020202020204" pitchFamily="34" charset="0"/>
              </a:rPr>
              <a:t>ПРОПАГАНДА </a:t>
            </a:r>
            <a:r>
              <a:rPr lang="ru-RU" altLang="ru-RU" sz="4000" b="1" dirty="0">
                <a:cs typeface="Arial" panose="020B0604020202020204" pitchFamily="34" charset="0"/>
              </a:rPr>
              <a:t>ПРИЕМОВ </a:t>
            </a:r>
            <a:r>
              <a:rPr lang="ru-RU" altLang="ru-RU" sz="4000" b="1" dirty="0" smtClean="0">
                <a:cs typeface="Arial" panose="020B0604020202020204" pitchFamily="34" charset="0"/>
              </a:rPr>
              <a:t>САМОЗАЩИТЫ </a:t>
            </a:r>
            <a:r>
              <a:rPr lang="ru-RU" altLang="ru-RU" sz="4000" b="1" dirty="0">
                <a:cs typeface="Arial" panose="020B0604020202020204" pitchFamily="34" charset="0"/>
              </a:rPr>
              <a:t>В РАМКАХ ПОДГОТОВКИ В ОБЛАСТИ ГРАЖДАНСКОЙ ОБОРОНЫ И ЗАЩИТЫ ОТ ЧРЕЗВЫЧАЙНЫХ СИТУАЦИЙ</a:t>
            </a:r>
            <a:endParaRPr lang="ru-RU" sz="3600" b="1" dirty="0" smtClean="0"/>
          </a:p>
        </p:txBody>
      </p:sp>
      <p:pic>
        <p:nvPicPr>
          <p:cNvPr id="1026" name="Picture 2" descr="C:\Users\bagdasarian.a.o\Desktop\Нормативка\Использование символики Академии\жук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900113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dasarian.a.o\Desktop\Нормативка\Использование символики Академии\красная звез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3478"/>
            <a:ext cx="900113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11910"/>
            <a:ext cx="85746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кафедры (организации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управления повседневной деятельности МЧС России) </a:t>
            </a:r>
            <a:endParaRPr lang="ru-R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Академии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гражданской защиты МЧС России </a:t>
            </a:r>
          </a:p>
          <a:p>
            <a:pPr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доктор исторических наук, полковник</a:t>
            </a:r>
            <a:endParaRPr lang="ru-R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Багдасарян Артем Олегович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algn="r" defTabSz="816031"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843558"/>
            <a:ext cx="84909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Разработать рекомендации для органов исполнительной власти субъектов Российской Федерации, органов местного самоуправления и УМЦ и курсов ГО и ЧС по подготовке работающего и неработающего населения.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Разработать и направить в органы исполнительной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власти субъектов Российской Федерации,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местного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УМЦ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курсы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ЧС учебные фильмы, материалы, плакаты для распространения среди населения.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Организовать взаимодействие со средствами массовой информации по периодической публикации учебных фильмов и репортажей, входе которых будут доводиться правила поведения населения при возникновении чрезвычайных ситуаций мирного и военного времени.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Привлечь к созданию агитационных и наглядных материалов специалистов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-технологий и по взаимодействию с населением</a:t>
            </a:r>
          </a:p>
          <a:p>
            <a:pPr algn="just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41653" y="392879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35873" y="54324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Предложения по совершенствованию подготовки населения по ГО и ЧС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 txBox="1">
            <a:spLocks/>
          </p:cNvSpPr>
          <p:nvPr/>
        </p:nvSpPr>
        <p:spPr>
          <a:xfrm>
            <a:off x="899592" y="1707654"/>
            <a:ext cx="6048672" cy="194421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16296">
              <a:lnSpc>
                <a:spcPct val="100000"/>
              </a:lnSpc>
              <a:spcBef>
                <a:spcPts val="0"/>
              </a:spcBef>
            </a:pPr>
            <a:r>
              <a:rPr lang="ru-RU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</a:t>
            </a:r>
          </a:p>
          <a:p>
            <a:pPr lvl="0" algn="ctr" defTabSz="816296">
              <a:lnSpc>
                <a:spcPct val="100000"/>
              </a:lnSpc>
              <a:spcBef>
                <a:spcPts val="0"/>
              </a:spcBef>
            </a:pPr>
            <a:r>
              <a:rPr lang="ru-RU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bagdasarian.a.o\Desktop\Нормативка\Использование символики Академии\жук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900113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gdasarian.a.o\Desktop\Нормативка\Использование символики Академии\красная звез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3478"/>
            <a:ext cx="900113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6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547664" y="427479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1884" y="27369"/>
            <a:ext cx="7812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населения, подлежащих подготовке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307580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  <a:tabLst>
                <a:tab pos="87313" algn="l"/>
                <a:tab pos="176213" algn="l"/>
              </a:tabLst>
            </a:pPr>
            <a:r>
              <a:rPr lang="ru-RU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                                                </a:t>
            </a:r>
            <a:endParaRPr lang="ru-RU" sz="15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0016" y="21397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indent="-717550">
              <a:spcBef>
                <a:spcPct val="0"/>
              </a:spcBef>
              <a:tabLst>
                <a:tab pos="1347788" algn="l"/>
                <a:tab pos="1524000" algn="l"/>
                <a:tab pos="1611313" algn="l"/>
                <a:tab pos="1795463" algn="l"/>
              </a:tabLst>
            </a:pPr>
            <a:r>
              <a:rPr lang="ru-RU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           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>
          <a:xfrm>
            <a:off x="6920644" y="476779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81629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48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296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443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591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739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8887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035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183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A38407-E38C-45FC-A917-DA991F9C330C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4126" y="523570"/>
            <a:ext cx="6310082" cy="4555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900" dirty="0"/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руководители федеральных органов исполнительной власти, высшие должностные лица субъектов Российской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должностные лица местного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 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руководители организаций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работники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федеральных органов исполнительной власти, органов государственной власти субъектов Российской Федерации, органов местного самоуправления и организаций, включенные в состав структурных подразделений, уполномоченных на решение задач в области гражданской обороны, эвакуационных 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эвакоприемных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комиссий, а также комиссий по вопросам повышения устойчивости функционирования объектов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экономики,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руководители, педагогические работники и инструкторы гражданской обороны учебно-методических центров по гражданской обороне и чрезвычайным ситуациям субъектов Российской Федерации и курсов гражданской обороны муниципальных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образований, преподаватели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предмета "Основы безопасности жизнедеятельности" и дисциплины "Безопасность жизнедеятельности" организаций, осуществляющих образовательную деятельность по основным общеобразовательным программам (кроме образовательных программ дошкольного образования), образовательным программам среднего профессионального образования и образовательным программам высшего образования;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личный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состав формирований и служб;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работающее население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обучающиеся организаций, осуществляющих образовательную деятельность по основным общеобразовательным программам (кроме образовательных программ дошкольного образования), образовательным программам среднего профессионального образования и образовательным программам высшего образования (кроме программ подготовки научных и научно-педагогических кадров в аспирантуре (адъюнктуре), программ ординатуры, программ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ассистентуры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-стажировки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неработающее население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4126" y="523570"/>
            <a:ext cx="6382090" cy="286001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27255" y="3474710"/>
            <a:ext cx="6382090" cy="160395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6411602" y="523569"/>
            <a:ext cx="798959" cy="2857359"/>
          </a:xfrm>
          <a:prstGeom prst="rightBrac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авая фигурная скобка 21"/>
          <p:cNvSpPr/>
          <p:nvPr/>
        </p:nvSpPr>
        <p:spPr>
          <a:xfrm>
            <a:off x="6454439" y="3476038"/>
            <a:ext cx="798959" cy="1602626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06" y="1136204"/>
            <a:ext cx="22256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920643" y="395352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Проходят подготовку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47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algn="r" defTabSz="816031"/>
              <a:t>3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47664" y="627534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41884" y="227424"/>
            <a:ext cx="7812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srgbClr val="004169"/>
                </a:solidFill>
              </a:rPr>
              <a:t>Обучени</a:t>
            </a:r>
            <a:r>
              <a:rPr lang="ru-RU" sz="2000" b="1" dirty="0" smtClean="0">
                <a:solidFill>
                  <a:srgbClr val="004169"/>
                </a:solidFill>
              </a:rPr>
              <a:t>е в области ГО и ЧС заключается в: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3776" y="917433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Работающего и неработающего населения, обучающихся образовательных учреждений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6517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— это деятельность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изменению и адаптации поведения субъекта обучения с целями выживания, развития, совершенствования.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803329" y="915566"/>
            <a:ext cx="1296144" cy="936104"/>
          </a:xfrm>
          <a:prstGeom prst="rightArrow">
            <a:avLst/>
          </a:prstGeom>
          <a:solidFill>
            <a:srgbClr val="D16A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ДЛЯ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6109" y="257175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Обучение — это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целенаправленный педагогический процесс организации и стимулирования активной учебно-познавательной деятельности учащихся по овладению знаниями, умениями и навыками, развитию творческих способностей и нравственных этических взглядов.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4869929" y="2931790"/>
            <a:ext cx="1296144" cy="936104"/>
          </a:xfrm>
          <a:prstGeom prst="rightArrow">
            <a:avLst/>
          </a:prstGeom>
          <a:solidFill>
            <a:srgbClr val="D16A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ДЛЯ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35613" y="2790676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Руководители, работники гражданской обороны, УМЦ и курсов ГО и ЧС, преподаватели ОБЖ и БЖД, личный состав формирований и служб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5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algn="r" defTabSz="816031"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47664" y="627534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41884" y="227424"/>
            <a:ext cx="781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подготовки работающего и неработающего населения, обучающихся образовательных учреждений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131590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Пропаганда знаний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гражданской обороны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355726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предмета «ОБЖ» и дисциплины «БЖД»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064" y="3219822"/>
            <a:ext cx="3707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бесед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лекций, просмотр учебных фильмов, привлечение на учения и тренировки по месту жительства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90428"/>
            <a:ext cx="2821682" cy="171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79" y="1639421"/>
            <a:ext cx="1620180" cy="217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789338"/>
            <a:ext cx="2883371" cy="203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7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47664" y="410661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27961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Нападение диверсантов в Белгородской области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9543"/>
            <a:ext cx="3168352" cy="17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1751"/>
            <a:ext cx="3168352" cy="165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668569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559150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09764" y="4279617"/>
            <a:ext cx="531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Обстрелы приграничных </a:t>
            </a:r>
          </a:p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российский населенных пунктов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18" y="668568"/>
            <a:ext cx="2511338" cy="166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6"/>
          <a:stretch/>
        </p:blipFill>
        <p:spPr bwMode="auto">
          <a:xfrm>
            <a:off x="6165117" y="2538561"/>
            <a:ext cx="2511339" cy="16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algn="r" defTabSz="816031"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bagdasarian.a.o\Downloads\IMG-20230330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2579480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30860" y="195486"/>
            <a:ext cx="3168352" cy="169277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 defTabSz="914400"/>
            <a:r>
              <a:rPr lang="ru-RU" sz="1800" b="1" dirty="0" smtClean="0">
                <a:solidFill>
                  <a:srgbClr val="004169"/>
                </a:solidFill>
              </a:rPr>
              <a:t>Информация о нахождении ЗС ГО в </a:t>
            </a:r>
            <a:r>
              <a:rPr lang="ru-RU" sz="1800" b="1" dirty="0" err="1" smtClean="0">
                <a:solidFill>
                  <a:srgbClr val="004169"/>
                </a:solidFill>
              </a:rPr>
              <a:t>мкрн</a:t>
            </a:r>
            <a:r>
              <a:rPr lang="ru-RU" sz="1800" b="1" dirty="0" smtClean="0">
                <a:solidFill>
                  <a:srgbClr val="004169"/>
                </a:solidFill>
              </a:rPr>
              <a:t> Скуратовский </a:t>
            </a:r>
            <a:br>
              <a:rPr lang="ru-RU" sz="1800" b="1" dirty="0" smtClean="0">
                <a:solidFill>
                  <a:srgbClr val="004169"/>
                </a:solidFill>
              </a:rPr>
            </a:br>
            <a:r>
              <a:rPr lang="ru-RU" sz="1800" b="1" dirty="0" smtClean="0">
                <a:solidFill>
                  <a:srgbClr val="004169"/>
                </a:solidFill>
              </a:rPr>
              <a:t>г. Тула. Нет сведений о правилах пользования ЗС ГО, порядке его занятия и т.п.</a:t>
            </a:r>
          </a:p>
          <a:p>
            <a:pPr algn="ctr" defTabSz="914400"/>
            <a:r>
              <a:rPr lang="ru-RU" sz="1050" b="1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предоставлено жителем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18" y="195486"/>
            <a:ext cx="2930207" cy="464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30860" y="3270767"/>
            <a:ext cx="3168352" cy="14773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 defTabSz="914400"/>
            <a:r>
              <a:rPr lang="ru-RU" sz="1800" b="1" dirty="0" smtClean="0">
                <a:solidFill>
                  <a:srgbClr val="004169"/>
                </a:solidFill>
              </a:rPr>
              <a:t>Учебник для школьников по ОБЖ. В содержании учебника нет вопросов по действиям в случае обстрелов или по сигналам ГО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Соединительная линия уступом 6"/>
          <p:cNvCxnSpPr>
            <a:stCxn id="8" idx="2"/>
          </p:cNvCxnSpPr>
          <p:nvPr/>
        </p:nvCxnSpPr>
        <p:spPr>
          <a:xfrm rot="5400000">
            <a:off x="3235844" y="1339397"/>
            <a:ext cx="630332" cy="1728052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10" idx="0"/>
          </p:cNvCxnSpPr>
          <p:nvPr/>
        </p:nvCxnSpPr>
        <p:spPr>
          <a:xfrm rot="5400000" flipH="1" flipV="1">
            <a:off x="4893620" y="2165175"/>
            <a:ext cx="627009" cy="1584176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4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541653" y="392879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35873" y="54324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Наглядные материалы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003" y="4312503"/>
            <a:ext cx="2963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Плакат с официального сайта ГУ МЧС России по Ростовской области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57980" y="4435613"/>
            <a:ext cx="2160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Буклет УМЦ ГО и ЧС Брянской области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449340" y="4495810"/>
            <a:ext cx="3532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Учебные фильмы Управления ГО и ЧС Белгородской области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0" y="506677"/>
            <a:ext cx="2708165" cy="38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_53908713574057994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903" y="423656"/>
            <a:ext cx="3532585" cy="1987079"/>
          </a:xfrm>
          <a:prstGeom prst="rect">
            <a:avLst/>
          </a:prstGeom>
        </p:spPr>
      </p:pic>
      <p:pic>
        <p:nvPicPr>
          <p:cNvPr id="5" name="первая помощь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902" y="2468751"/>
            <a:ext cx="3532585" cy="1987079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50" y="539072"/>
            <a:ext cx="2377227" cy="176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5" y="2579145"/>
            <a:ext cx="2363907" cy="176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6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2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3" y="5941"/>
            <a:ext cx="9156700" cy="51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547664" y="339502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77888" y="-14441"/>
            <a:ext cx="781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srgbClr val="004169"/>
                </a:solidFill>
              </a:rPr>
              <a:t>Использование информации МЧС России в целях информационно-психологического противоборства</a:t>
            </a:r>
            <a:endParaRPr lang="ru-RU" sz="2000" b="1" dirty="0">
              <a:solidFill>
                <a:srgbClr val="00416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3485" y="1403281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spcBef>
                <a:spcPct val="0"/>
              </a:spcBef>
              <a:buClr>
                <a:prstClr val="black"/>
              </a:buClr>
              <a:buFont typeface="+mj-lt"/>
              <a:buAutoNum type="arabicPeriod"/>
            </a:pPr>
            <a:endParaRPr lang="ru-RU" altLang="ru-RU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713157" y="4750923"/>
            <a:ext cx="2133600" cy="273844"/>
          </a:xfrm>
        </p:spPr>
        <p:txBody>
          <a:bodyPr/>
          <a:lstStyle/>
          <a:p>
            <a:fld id="{AD35B8AD-E19C-4AFB-8122-36F302077B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9" y="693445"/>
            <a:ext cx="5398251" cy="438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816031"/>
            <a:fld id="{AD35B8AD-E19C-4AFB-8122-36F302077B60}" type="slidenum">
              <a:rPr lang="ru-RU" smtClean="0">
                <a:solidFill>
                  <a:prstClr val="black"/>
                </a:solidFill>
              </a:rPr>
              <a:pPr algn="r" defTabSz="816031"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51670"/>
            <a:ext cx="84909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Проработать вопрос </a:t>
            </a:r>
            <a:r>
              <a:rPr lang="ru-RU" dirty="0"/>
              <a:t>об изучении обучающимися правил действий в случае возникновения опасностей в результате военных </a:t>
            </a:r>
            <a:r>
              <a:rPr lang="ru-RU" dirty="0" smtClean="0"/>
              <a:t>конфликтов.</a:t>
            </a:r>
          </a:p>
          <a:p>
            <a:pPr algn="just"/>
            <a:endParaRPr lang="ru-RU" dirty="0"/>
          </a:p>
          <a:p>
            <a:pPr algn="ctr"/>
            <a:r>
              <a:rPr lang="ru-RU" b="1" dirty="0" smtClean="0"/>
              <a:t>ОБУЧАЮЩИЕСЯ ДОЛЖНЫ ЗНАТЬ: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/>
              <a:t>правила поведения </a:t>
            </a:r>
            <a:r>
              <a:rPr lang="ru-RU" dirty="0"/>
              <a:t>в случае </a:t>
            </a:r>
            <a:r>
              <a:rPr lang="ru-RU" dirty="0" smtClean="0"/>
              <a:t>обстрелов</a:t>
            </a:r>
            <a:r>
              <a:rPr lang="ru-RU" dirty="0"/>
              <a:t>, воздушных налетов, использования оружия массового поражения и т.п.), </a:t>
            </a:r>
            <a:endParaRPr lang="ru-RU" dirty="0" smtClean="0"/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/>
              <a:t>действия по </a:t>
            </a:r>
            <a:r>
              <a:rPr lang="ru-RU" dirty="0"/>
              <a:t>сигналам гражданской обороны, </a:t>
            </a:r>
            <a:endParaRPr lang="ru-RU" dirty="0" smtClean="0"/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/>
              <a:t>порядок занятия защитных </a:t>
            </a:r>
            <a:r>
              <a:rPr lang="ru-RU" dirty="0"/>
              <a:t>сооружений гражданской </a:t>
            </a:r>
            <a:r>
              <a:rPr lang="ru-RU" dirty="0" smtClean="0"/>
              <a:t>обороны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/>
              <a:t>как вести в себя в </a:t>
            </a:r>
            <a:r>
              <a:rPr lang="ru-RU" dirty="0"/>
              <a:t>ходе проведения эвакуационных </a:t>
            </a:r>
            <a:r>
              <a:rPr lang="ru-RU" dirty="0" smtClean="0"/>
              <a:t>мероприятий</a:t>
            </a:r>
          </a:p>
          <a:p>
            <a:pPr indent="447675" algn="just">
              <a:buFont typeface="Wingdings" panose="05000000000000000000" pitchFamily="2" charset="2"/>
              <a:buChar char="Ø"/>
            </a:pPr>
            <a:r>
              <a:rPr lang="ru-RU" dirty="0" smtClean="0"/>
              <a:t>какие </a:t>
            </a:r>
            <a:r>
              <a:rPr lang="ru-RU" dirty="0"/>
              <a:t>органы и учреждения </a:t>
            </a:r>
            <a:r>
              <a:rPr lang="ru-RU" dirty="0" smtClean="0"/>
              <a:t>и где осуществляют </a:t>
            </a:r>
            <a:r>
              <a:rPr lang="ru-RU" dirty="0"/>
              <a:t>подготовку населения по гражданской обороне и защите от чрезвычайных ситуаций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41653" y="392879"/>
            <a:ext cx="72728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35873" y="54324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800" b="1" dirty="0" smtClean="0">
                <a:solidFill>
                  <a:srgbClr val="004169"/>
                </a:solidFill>
              </a:rPr>
              <a:t>Предложения по совершенствованию подготовки населения по ГО и ЧС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5873" y="555526"/>
            <a:ext cx="7812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МЧС России осуществляет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организационно-методическое руководство функционированием и развитием единой системы подготовки населения в области гражданской обороны и защиты от чрезвычайных ситуаций природного и техногенного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8" y="463219"/>
            <a:ext cx="1142901" cy="11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акет АГЗ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C3309254-DFF3-465C-A56C-A650410E1E1B}" vid="{175A8839-7744-4704-A443-F63519C0BEE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13897</TotalTime>
  <Words>688</Words>
  <Application>Microsoft Office PowerPoint</Application>
  <PresentationFormat>Экран (16:9)</PresentationFormat>
  <Paragraphs>72</Paragraphs>
  <Slides>11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Тема1</vt:lpstr>
      <vt:lpstr>Макет АГЗ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Андреевна Красильникова</dc:creator>
  <cp:lastModifiedBy>Артем Олегович Багдасарян</cp:lastModifiedBy>
  <cp:revision>1242</cp:revision>
  <cp:lastPrinted>2023-02-27T11:58:08Z</cp:lastPrinted>
  <dcterms:created xsi:type="dcterms:W3CDTF">2016-10-04T09:48:33Z</dcterms:created>
  <dcterms:modified xsi:type="dcterms:W3CDTF">2023-05-26T14:52:21Z</dcterms:modified>
</cp:coreProperties>
</file>