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1" r:id="rId2"/>
  </p:sldMasterIdLst>
  <p:notesMasterIdLst>
    <p:notesMasterId r:id="rId14"/>
  </p:notesMasterIdLst>
  <p:sldIdLst>
    <p:sldId id="258" r:id="rId3"/>
    <p:sldId id="485" r:id="rId4"/>
    <p:sldId id="495" r:id="rId5"/>
    <p:sldId id="488" r:id="rId6"/>
    <p:sldId id="489" r:id="rId7"/>
    <p:sldId id="490" r:id="rId8"/>
    <p:sldId id="491" r:id="rId9"/>
    <p:sldId id="492" r:id="rId10"/>
    <p:sldId id="493" r:id="rId11"/>
    <p:sldId id="494" r:id="rId12"/>
    <p:sldId id="276" r:id="rId13"/>
  </p:sldIdLst>
  <p:sldSz cx="9144000" cy="5143500" type="screen16x9"/>
  <p:notesSz cx="6735763" cy="9866313"/>
  <p:defaultTextStyle>
    <a:defPPr>
      <a:defRPr lang="ru-RU"/>
    </a:defPPr>
    <a:lvl1pPr marL="0" algn="l" defTabSz="9142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5" algn="l" defTabSz="9142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28" algn="l" defTabSz="9142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40" algn="l" defTabSz="9142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52" algn="l" defTabSz="9142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65" algn="l" defTabSz="9142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80" algn="l" defTabSz="9142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93" algn="l" defTabSz="9142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05" algn="l" defTabSz="9142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италий Симонов" initials="ВС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0000"/>
    <a:srgbClr val="009900"/>
    <a:srgbClr val="339933"/>
    <a:srgbClr val="7E5F4E"/>
    <a:srgbClr val="7A6752"/>
    <a:srgbClr val="00CC00"/>
    <a:srgbClr val="FF9900"/>
    <a:srgbClr val="A19574"/>
    <a:srgbClr val="DBD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3500" autoAdjust="0"/>
  </p:normalViewPr>
  <p:slideViewPr>
    <p:cSldViewPr showGuides="1">
      <p:cViewPr varScale="1">
        <p:scale>
          <a:sx n="82" d="100"/>
          <a:sy n="82" d="100"/>
        </p:scale>
        <p:origin x="1080" y="84"/>
      </p:cViewPr>
      <p:guideLst>
        <p:guide orient="horz" pos="166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F4C29-5286-4DC3-BFDD-2231476F6A35}" type="datetimeFigureOut">
              <a:rPr lang="ru-RU" smtClean="0"/>
              <a:pPr/>
              <a:t>26.05.2023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7CE4B-714F-405C-ABB3-B657CBF6FF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437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5" algn="l" defTabSz="9142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28" algn="l" defTabSz="9142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40" algn="l" defTabSz="9142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52" algn="l" defTabSz="9142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65" algn="l" defTabSz="9142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80" algn="l" defTabSz="9142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93" algn="l" defTabSz="9142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05" algn="l" defTabSz="9142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7CE4B-714F-405C-ABB3-B657CBF6FF9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462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7CE4B-714F-405C-ABB3-B657CBF6FF9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833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7CE4B-714F-405C-ABB3-B657CBF6FF9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956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7CE4B-714F-405C-ABB3-B657CBF6FF9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015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07CE4B-714F-405C-ABB3-B657CBF6FF9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720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07CE4B-714F-405C-ABB3-B657CBF6FF9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797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07CE4B-714F-405C-ABB3-B657CBF6FF9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225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07CE4B-714F-405C-ABB3-B657CBF6FF9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825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07CE4B-714F-405C-ABB3-B657CBF6FF9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015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7CE4B-714F-405C-ABB3-B657CBF6FF9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387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07654"/>
            <a:ext cx="9144000" cy="2448272"/>
          </a:xfrm>
          <a:prstGeom prst="rect">
            <a:avLst/>
          </a:prstGeom>
        </p:spPr>
        <p:txBody>
          <a:bodyPr lIns="91422" tIns="45710" rIns="91422" bIns="4571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lnSpc>
                <a:spcPts val="4200"/>
              </a:lnSpc>
              <a:defRPr sz="4400" b="1" cap="none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505200" y="4587974"/>
            <a:ext cx="2133600" cy="273844"/>
          </a:xfrm>
          <a:prstGeom prst="rect">
            <a:avLst/>
          </a:prstGeom>
        </p:spPr>
        <p:txBody>
          <a:bodyPr lIns="91422" tIns="45710" rIns="91422" bIns="45710"/>
          <a:lstStyle>
            <a:lvl1pPr algn="ctr">
              <a:defRPr sz="1000" b="1">
                <a:solidFill>
                  <a:srgbClr val="0070C0"/>
                </a:solidFill>
              </a:defRPr>
            </a:lvl1pPr>
          </a:lstStyle>
          <a:p>
            <a:fld id="{054ABA59-A584-4B4C-9C76-395F351222CA}" type="datetime1">
              <a:rPr lang="ru-RU" smtClean="0"/>
              <a:t>26.05.2023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51470"/>
            <a:ext cx="8064896" cy="648072"/>
          </a:xfrm>
          <a:prstGeom prst="rect">
            <a:avLst/>
          </a:prstGeom>
        </p:spPr>
        <p:txBody>
          <a:bodyPr lIns="91422" tIns="45710" rIns="91422" bIns="4571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lnSpc>
                <a:spcPts val="2500"/>
              </a:lnSpc>
              <a:defRPr sz="2800" b="1" cap="none" spc="5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9541"/>
            <a:ext cx="9144000" cy="4443959"/>
          </a:xfrm>
        </p:spPr>
        <p:txBody>
          <a:bodyPr/>
          <a:lstStyle>
            <a:lvl1pPr marL="0" indent="350772">
              <a:defRPr sz="2000"/>
            </a:lvl1pPr>
            <a:lvl2pPr marL="14288" indent="192052">
              <a:defRPr sz="1600"/>
            </a:lvl2pPr>
            <a:lvl3pPr marL="0" indent="226970">
              <a:defRPr sz="1400">
                <a:solidFill>
                  <a:srgbClr val="FF6600"/>
                </a:solidFill>
              </a:defRPr>
            </a:lvl3pPr>
            <a:lvl4pPr marL="0" indent="226970">
              <a:defRPr sz="1000"/>
            </a:lvl4pPr>
            <a:lvl5pPr marL="0" indent="233318">
              <a:tabLst/>
              <a:defRPr sz="1000" b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04448" y="4876006"/>
            <a:ext cx="539552" cy="267494"/>
          </a:xfrm>
          <a:prstGeom prst="rect">
            <a:avLst/>
          </a:prstGeom>
        </p:spPr>
        <p:txBody>
          <a:bodyPr lIns="91422" tIns="45710" rIns="91422" bIns="45710"/>
          <a:lstStyle>
            <a:lvl1pPr algn="r">
              <a:defRPr sz="12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C97C449F-96F3-41CA-BD16-E66247C9D60A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07654"/>
            <a:ext cx="9144000" cy="2448272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lnSpc>
                <a:spcPts val="4200"/>
              </a:lnSpc>
              <a:defRPr sz="4400" b="1" cap="none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505200" y="4587974"/>
            <a:ext cx="2133600" cy="273844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solidFill>
                  <a:srgbClr val="0070C0"/>
                </a:solidFill>
              </a:defRPr>
            </a:lvl1pPr>
          </a:lstStyle>
          <a:p>
            <a:pPr defTabSz="914400"/>
            <a:fld id="{B4ADC506-B6AE-4D56-AC64-7DE044AFCAA0}" type="datetime1">
              <a:rPr lang="ru-RU" smtClean="0"/>
              <a:t>26.05.2023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67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1470"/>
            <a:ext cx="8064896" cy="936104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lnSpc>
                <a:spcPts val="2500"/>
              </a:lnSpc>
              <a:defRPr sz="2800" b="1" cap="none" spc="5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987574"/>
            <a:ext cx="8928992" cy="4032448"/>
          </a:xfrm>
        </p:spPr>
        <p:txBody>
          <a:bodyPr/>
          <a:lstStyle>
            <a:lvl1pPr marL="0" indent="350838">
              <a:defRPr sz="2000"/>
            </a:lvl1pPr>
            <a:lvl2pPr marL="14288" indent="192088">
              <a:defRPr sz="1600"/>
            </a:lvl2pPr>
            <a:lvl3pPr marL="0" indent="227013">
              <a:defRPr sz="1400">
                <a:solidFill>
                  <a:srgbClr val="FF6600"/>
                </a:solidFill>
              </a:defRPr>
            </a:lvl3pPr>
            <a:lvl4pPr marL="0" indent="227013">
              <a:defRPr sz="1000"/>
            </a:lvl4pPr>
            <a:lvl5pPr marL="0" indent="233363">
              <a:tabLst/>
              <a:defRPr sz="1000" b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5248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wmf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wmf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" y="699542"/>
            <a:ext cx="9143999" cy="4443958"/>
          </a:xfrm>
          <a:prstGeom prst="rect">
            <a:avLst/>
          </a:prstGeom>
        </p:spPr>
        <p:txBody>
          <a:bodyPr vert="horz" lIns="91422" tIns="45710" rIns="91422" bIns="4571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228" rtl="0" eaLnBrk="1" latinLnBrk="0" hangingPunct="1">
        <a:spcBef>
          <a:spcPct val="0"/>
        </a:spcBef>
        <a:buNone/>
        <a:defRPr sz="2400" b="1" kern="1200" cap="none" spc="0">
          <a:ln w="11430">
            <a:noFill/>
          </a:ln>
          <a:gradFill>
            <a:gsLst>
              <a:gs pos="0">
                <a:schemeClr val="accent6">
                  <a:tint val="90000"/>
                  <a:satMod val="120000"/>
                </a:schemeClr>
              </a:gs>
              <a:gs pos="25000">
                <a:schemeClr val="accent6">
                  <a:tint val="93000"/>
                  <a:satMod val="120000"/>
                </a:schemeClr>
              </a:gs>
              <a:gs pos="50000">
                <a:schemeClr val="accent6">
                  <a:shade val="89000"/>
                  <a:satMod val="110000"/>
                </a:schemeClr>
              </a:gs>
              <a:gs pos="75000">
                <a:schemeClr val="accent6">
                  <a:tint val="93000"/>
                  <a:satMod val="120000"/>
                </a:schemeClr>
              </a:gs>
              <a:gs pos="100000">
                <a:schemeClr val="accent6">
                  <a:tint val="90000"/>
                  <a:satMod val="120000"/>
                </a:schemeClr>
              </a:gs>
            </a:gsLst>
            <a:lin ang="5400000"/>
          </a:gradFill>
          <a:effectLst>
            <a:outerShdw blurRad="80000" dist="40000" dir="5040000" algn="tl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79353" indent="-179353" algn="l" defTabSz="914228" rtl="0" eaLnBrk="1" latinLnBrk="0" hangingPunct="1">
        <a:lnSpc>
          <a:spcPts val="2400"/>
        </a:lnSpc>
        <a:spcBef>
          <a:spcPct val="20000"/>
        </a:spcBef>
        <a:buFontTx/>
        <a:buNone/>
        <a:defRPr sz="2000" b="1" kern="1200">
          <a:solidFill>
            <a:srgbClr val="C00000"/>
          </a:solidFill>
          <a:latin typeface="+mn-lt"/>
          <a:ea typeface="+mn-ea"/>
          <a:cs typeface="+mn-cs"/>
        </a:defRPr>
      </a:lvl1pPr>
      <a:lvl2pPr marL="192052" indent="-192052" algn="l" defTabSz="914228" rtl="0" eaLnBrk="1" latinLnBrk="0" hangingPunct="1">
        <a:spcBef>
          <a:spcPct val="20000"/>
        </a:spcBef>
        <a:buClr>
          <a:srgbClr val="FF6600"/>
        </a:buClr>
        <a:buFontTx/>
        <a:buBlip>
          <a:blip r:embed="rId5"/>
        </a:buBlip>
        <a:defRPr sz="1800" b="1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2pPr>
      <a:lvl3pPr marL="212685" indent="-212685" algn="l" defTabSz="914228" rtl="0" eaLnBrk="1" latinLnBrk="0" hangingPunct="1">
        <a:spcBef>
          <a:spcPct val="20000"/>
        </a:spcBef>
        <a:buClr>
          <a:srgbClr val="FF0000"/>
        </a:buClr>
        <a:buFont typeface="+mj-lt"/>
        <a:buAutoNum type="arabicPeriod"/>
        <a:defRPr sz="1400" b="1" kern="1200">
          <a:solidFill>
            <a:srgbClr val="FF6600"/>
          </a:solidFill>
          <a:latin typeface="+mn-lt"/>
          <a:ea typeface="+mn-ea"/>
          <a:cs typeface="+mn-cs"/>
        </a:defRPr>
      </a:lvl3pPr>
      <a:lvl4pPr marL="212685" indent="-165070" algn="l" defTabSz="914228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•"/>
        <a:defRPr sz="1200" b="1" kern="1200">
          <a:solidFill>
            <a:srgbClr val="7E5F4E"/>
          </a:solidFill>
          <a:latin typeface="+mn-lt"/>
          <a:ea typeface="+mn-ea"/>
          <a:cs typeface="+mn-cs"/>
        </a:defRPr>
      </a:lvl4pPr>
      <a:lvl5pPr marL="268237" indent="-47616" algn="l" defTabSz="914228" rtl="0" eaLnBrk="1" latinLnBrk="0" hangingPunct="1">
        <a:spcBef>
          <a:spcPct val="20000"/>
        </a:spcBef>
        <a:buClr>
          <a:srgbClr val="FF0000"/>
        </a:buClr>
        <a:buFont typeface="Wingdings" pitchFamily="2" charset="2"/>
        <a:buNone/>
        <a:tabLst>
          <a:tab pos="268237" algn="l"/>
        </a:tabLst>
        <a:defRPr sz="12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121" indent="-228557" algn="l" defTabSz="9142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5" indent="-228557" algn="l" defTabSz="9142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9" indent="-228557" algn="l" defTabSz="9142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4" indent="-228557" algn="l" defTabSz="9142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5" algn="l" defTabSz="9142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8" algn="l" defTabSz="9142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0" algn="l" defTabSz="9142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2" algn="l" defTabSz="9142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5" algn="l" defTabSz="9142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0" algn="l" defTabSz="9142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3" algn="l" defTabSz="9142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5" y="915566"/>
            <a:ext cx="8928992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4311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400" b="1" kern="1200" cap="none" spc="0">
          <a:ln w="11430">
            <a:noFill/>
          </a:ln>
          <a:gradFill>
            <a:gsLst>
              <a:gs pos="0">
                <a:schemeClr val="accent6">
                  <a:tint val="90000"/>
                  <a:satMod val="120000"/>
                </a:schemeClr>
              </a:gs>
              <a:gs pos="25000">
                <a:schemeClr val="accent6">
                  <a:tint val="93000"/>
                  <a:satMod val="120000"/>
                </a:schemeClr>
              </a:gs>
              <a:gs pos="50000">
                <a:schemeClr val="accent6">
                  <a:shade val="89000"/>
                  <a:satMod val="110000"/>
                </a:schemeClr>
              </a:gs>
              <a:gs pos="75000">
                <a:schemeClr val="accent6">
                  <a:tint val="93000"/>
                  <a:satMod val="120000"/>
                </a:schemeClr>
              </a:gs>
              <a:gs pos="100000">
                <a:schemeClr val="accent6">
                  <a:tint val="90000"/>
                  <a:satMod val="120000"/>
                </a:schemeClr>
              </a:gs>
            </a:gsLst>
            <a:lin ang="5400000"/>
          </a:gradFill>
          <a:effectLst>
            <a:outerShdw blurRad="80000" dist="40000" dir="5040000" algn="tl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ts val="2400"/>
        </a:lnSpc>
        <a:spcBef>
          <a:spcPct val="20000"/>
        </a:spcBef>
        <a:buFontTx/>
        <a:buNone/>
        <a:defRPr sz="2000" b="1" kern="1200">
          <a:solidFill>
            <a:srgbClr val="C00000"/>
          </a:solidFill>
          <a:latin typeface="+mn-lt"/>
          <a:ea typeface="+mn-ea"/>
          <a:cs typeface="+mn-cs"/>
        </a:defRPr>
      </a:lvl1pPr>
      <a:lvl2pPr marL="192088" indent="-192088" algn="l" defTabSz="914400" rtl="0" eaLnBrk="1" latinLnBrk="0" hangingPunct="1">
        <a:spcBef>
          <a:spcPct val="20000"/>
        </a:spcBef>
        <a:buClr>
          <a:srgbClr val="FF6600"/>
        </a:buClr>
        <a:buFontTx/>
        <a:buBlip>
          <a:blip r:embed="rId5"/>
        </a:buBlip>
        <a:defRPr sz="1800" b="1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2pPr>
      <a:lvl3pPr marL="212725" indent="-212725" algn="l" defTabSz="914400" rtl="0" eaLnBrk="1" latinLnBrk="0" hangingPunct="1">
        <a:spcBef>
          <a:spcPct val="20000"/>
        </a:spcBef>
        <a:buClr>
          <a:srgbClr val="FF0000"/>
        </a:buClr>
        <a:buFont typeface="+mj-lt"/>
        <a:buAutoNum type="arabicPeriod"/>
        <a:defRPr sz="1400" b="1" kern="1200">
          <a:solidFill>
            <a:srgbClr val="FF6600"/>
          </a:solidFill>
          <a:latin typeface="+mn-lt"/>
          <a:ea typeface="+mn-ea"/>
          <a:cs typeface="+mn-cs"/>
        </a:defRPr>
      </a:lvl3pPr>
      <a:lvl4pPr marL="212725" indent="-165100" algn="l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•"/>
        <a:defRPr sz="1200" b="1" kern="1200">
          <a:solidFill>
            <a:srgbClr val="7E5F4E"/>
          </a:solidFill>
          <a:latin typeface="+mn-lt"/>
          <a:ea typeface="+mn-ea"/>
          <a:cs typeface="+mn-cs"/>
        </a:defRPr>
      </a:lvl4pPr>
      <a:lvl5pPr marL="268288" indent="-47625" algn="l" defTabSz="914400" rtl="0" eaLnBrk="1" latinLnBrk="0" hangingPunct="1">
        <a:spcBef>
          <a:spcPct val="20000"/>
        </a:spcBef>
        <a:buClr>
          <a:srgbClr val="FF0000"/>
        </a:buClr>
        <a:buFont typeface="Wingdings" pitchFamily="2" charset="2"/>
        <a:buNone/>
        <a:tabLst>
          <a:tab pos="268288" algn="l"/>
        </a:tabLst>
        <a:defRPr sz="12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>
            <a:extLst>
              <a:ext uri="{FF2B5EF4-FFF2-40B4-BE49-F238E27FC236}">
                <a16:creationId xmlns:a16="http://schemas.microsoft.com/office/drawing/2014/main" id="{6F9DCD74-3C5F-464C-84D5-FFA5971891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959" y="0"/>
            <a:ext cx="1389943" cy="173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9A39918-3F61-4CEE-ABA9-6072E2FE31B0}"/>
              </a:ext>
            </a:extLst>
          </p:cNvPr>
          <p:cNvSpPr txBox="1">
            <a:spLocks/>
          </p:cNvSpPr>
          <p:nvPr/>
        </p:nvSpPr>
        <p:spPr>
          <a:xfrm>
            <a:off x="1713789" y="4299942"/>
            <a:ext cx="6192688" cy="720080"/>
          </a:xfrm>
          <a:prstGeom prst="rect">
            <a:avLst/>
          </a:prstGeom>
        </p:spPr>
        <p:txBody>
          <a:bodyPr lIns="91422" tIns="45710" rIns="91422" bIns="4571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ru-RU" sz="1400" i="1" dirty="0">
              <a:solidFill>
                <a:sysClr val="windowText" lastClr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14" y="1491630"/>
            <a:ext cx="9144000" cy="3570188"/>
          </a:xfrm>
          <a:prstGeom prst="rect">
            <a:avLst/>
          </a:prstGeom>
          <a:noFill/>
        </p:spPr>
        <p:txBody>
          <a:bodyPr wrap="square" lIns="91422" tIns="45710" rIns="91422" bIns="45710" rtlCol="0">
            <a:spAutoFit/>
          </a:bodyPr>
          <a:lstStyle/>
          <a:p>
            <a:pPr algn="ctr"/>
            <a:br>
              <a:rPr lang="ru-RU" sz="1400" dirty="0">
                <a:solidFill>
                  <a:schemeClr val="accent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ФГБВОУ ВО «Академия гражданской защиты МЧС России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имени генерал-лейтенанта Д.И. </a:t>
            </a:r>
            <a:r>
              <a:rPr lang="ru-RU" sz="1400" b="1" dirty="0" err="1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Михайлика</a:t>
            </a:r>
            <a:r>
              <a:rPr lang="ru-RU" sz="1400" b="1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endParaRPr lang="ru-RU" sz="1400" b="1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Институт развития МЧС России</a:t>
            </a:r>
          </a:p>
          <a:p>
            <a:pPr algn="ctr"/>
            <a:endParaRPr lang="ru-RU" sz="1400" dirty="0">
              <a:solidFill>
                <a:schemeClr val="accent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предложения по развитию подготовки неработающего населения в области 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гражданской обороны</a:t>
            </a:r>
            <a:endParaRPr lang="ru-RU" sz="1400" b="1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Ведущий научный сотрудник В. В. </a:t>
            </a:r>
            <a:r>
              <a:rPr lang="ru-RU" sz="1400" b="1" dirty="0" err="1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Кашарный</a:t>
            </a:r>
            <a:endParaRPr lang="ru-RU" sz="1400" b="1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Химки - 2023</a:t>
            </a:r>
          </a:p>
          <a:p>
            <a:pPr algn="ctr"/>
            <a:endParaRPr lang="ru-RU" sz="1400" b="1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35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5C46D3-AC9A-47ED-87D0-D67B9B445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C449F-96F3-41CA-BD16-E66247C9D60A}" type="slidenum">
              <a:rPr lang="ru-RU" altLang="ru-RU" smtClean="0"/>
              <a:pPr>
                <a:defRPr/>
              </a:pPr>
              <a:t>10</a:t>
            </a:fld>
            <a:endParaRPr lang="ru-RU" altLang="ru-RU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A168E8E-3D59-4DE7-9BFC-76937221A3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325968"/>
              </p:ext>
            </p:extLst>
          </p:nvPr>
        </p:nvGraphicFramePr>
        <p:xfrm>
          <a:off x="107504" y="566102"/>
          <a:ext cx="8640960" cy="4011296"/>
        </p:xfrm>
        <a:graphic>
          <a:graphicData uri="http://schemas.openxmlformats.org/drawingml/2006/table">
            <a:tbl>
              <a:tblPr firstRow="1" firstCol="1" bandRow="1"/>
              <a:tblGrid>
                <a:gridCol w="8640960">
                  <a:extLst>
                    <a:ext uri="{9D8B030D-6E8A-4147-A177-3AD203B41FA5}">
                      <a16:colId xmlns:a16="http://schemas.microsoft.com/office/drawing/2014/main" val="4209279236"/>
                    </a:ext>
                  </a:extLst>
                </a:gridCol>
              </a:tblGrid>
              <a:tr h="401129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Пример: </a:t>
                      </a:r>
                      <a:endParaRPr lang="ru-RU" sz="1600" dirty="0">
                        <a:solidFill>
                          <a:schemeClr val="accent6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cap="small" baseline="0" dirty="0" err="1">
                          <a:solidFill>
                            <a:schemeClr val="accent6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Зубцовский</a:t>
                      </a:r>
                      <a:r>
                        <a:rPr lang="ru-RU" sz="1400" cap="small" baseline="0" dirty="0">
                          <a:solidFill>
                            <a:schemeClr val="accent6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муниципальный округ Тверской области (создан Законом ТО от 7 апреля 2022 г. № 9-30) территориально граничит с Московской областью по Новорижскому шоссе. Включает в себя г. Зубцов, 7 сельских поселений, в которых входит 273 населенных пункта и деревни с населением до 25 тыс. человек.</a:t>
                      </a:r>
                    </a:p>
                    <a:p>
                      <a:pPr marL="457200"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cap="small" baseline="0" dirty="0">
                          <a:solidFill>
                            <a:schemeClr val="accent6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Возникает следующий вопрос: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cap="small" baseline="0" dirty="0">
                          <a:solidFill>
                            <a:schemeClr val="accent6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Куда вошли садоводческие некоммерческие товарищества собственников земельных участков (далее – СНТ)? 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cap="small" baseline="0" dirty="0">
                          <a:solidFill>
                            <a:schemeClr val="accent6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Которых только в одном </a:t>
                      </a:r>
                      <a:r>
                        <a:rPr lang="ru-RU" sz="1400" cap="small" baseline="0" dirty="0" err="1">
                          <a:solidFill>
                            <a:schemeClr val="accent6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Княжегорском</a:t>
                      </a:r>
                      <a:r>
                        <a:rPr lang="ru-RU" sz="1400" cap="small" baseline="0" dirty="0">
                          <a:solidFill>
                            <a:schemeClr val="accent6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сельском поселении, не менее шести СНТ.  Все они примыкают к границам территории сельского поселения и пользуются его инфраструктурой (транспортной, энергетической, торговой сетью и др.). 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cap="small" baseline="0" dirty="0">
                          <a:solidFill>
                            <a:schemeClr val="accent6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Фактически по характеру деятельности СНТ, возглавляемые Председателями, выбранными собственниками, имеющие общее и долевое имущество, можно отнести к категории 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cap="small" baseline="0" dirty="0">
                          <a:solidFill>
                            <a:schemeClr val="accent6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cap="all" baseline="0" dirty="0">
                          <a:solidFill>
                            <a:schemeClr val="accent6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 эвакуируемое население</a:t>
                      </a:r>
                      <a:r>
                        <a:rPr lang="ru-RU" sz="1400" cap="small" baseline="0" dirty="0">
                          <a:solidFill>
                            <a:schemeClr val="accent6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6772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991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5"/>
          <p:cNvSpPr txBox="1">
            <a:spLocks noChangeArrowheads="1"/>
          </p:cNvSpPr>
          <p:nvPr/>
        </p:nvSpPr>
        <p:spPr bwMode="auto">
          <a:xfrm rot="5400000">
            <a:off x="5346756" y="2405604"/>
            <a:ext cx="830960" cy="4415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lIns="91422" tIns="45710" rIns="91422" bIns="45710">
            <a:spAutoFit/>
          </a:bodyPr>
          <a:lstStyle/>
          <a:p>
            <a:r>
              <a:rPr lang="ru-RU" altLang="ru-RU" sz="1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КОНТАКТЫ: </a:t>
            </a:r>
          </a:p>
          <a:p>
            <a:r>
              <a:rPr lang="ru-RU" altLang="ru-RU" sz="1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ir@amchs.ru</a:t>
            </a:r>
          </a:p>
          <a:p>
            <a:r>
              <a:rPr lang="ru-RU" altLang="ru-RU" sz="1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(498) 699 06-85, 699 06-49, 699 07-50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91EC825-5659-42B4-BCB7-6EB36A2C6441}"/>
              </a:ext>
            </a:extLst>
          </p:cNvPr>
          <p:cNvGrpSpPr>
            <a:grpSpLocks/>
          </p:cNvGrpSpPr>
          <p:nvPr/>
        </p:nvGrpSpPr>
        <p:grpSpPr bwMode="auto">
          <a:xfrm>
            <a:off x="2123733" y="1995686"/>
            <a:ext cx="4896539" cy="1944216"/>
            <a:chOff x="2667000" y="1066800"/>
            <a:chExt cx="5040560" cy="3098069"/>
          </a:xfrm>
        </p:grpSpPr>
        <p:sp>
          <p:nvSpPr>
            <p:cNvPr id="10" name="AutoShape 5">
              <a:extLst>
                <a:ext uri="{FF2B5EF4-FFF2-40B4-BE49-F238E27FC236}">
                  <a16:creationId xmlns:a16="http://schemas.microsoft.com/office/drawing/2014/main" id="{9C804FA8-88DE-4399-B814-04ACE531E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000" y="1066800"/>
              <a:ext cx="5040560" cy="3098069"/>
            </a:xfrm>
            <a:prstGeom prst="plaque">
              <a:avLst>
                <a:gd name="adj" fmla="val 16667"/>
              </a:avLst>
            </a:prstGeom>
            <a:noFill/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DBD7CB"/>
              </a:extrusionClr>
              <a:contourClr>
                <a:srgbClr val="00B050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1" lang="ru-RU" altLang="ru-RU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" name="WordArt 6">
              <a:extLst>
                <a:ext uri="{FF2B5EF4-FFF2-40B4-BE49-F238E27FC236}">
                  <a16:creationId xmlns:a16="http://schemas.microsoft.com/office/drawing/2014/main" id="{2E72379D-4473-44F1-9564-A04FDAAFC17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942732" y="1603126"/>
              <a:ext cx="4388662" cy="171681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9741"/>
                </a:avLst>
              </a:prstTxWarp>
            </a:bodyPr>
            <a:lstStyle/>
            <a:p>
              <a:pPr algn="ctr"/>
              <a:r>
                <a:rPr lang="ru-RU" sz="24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r="100000" b="10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Благодарю </a:t>
              </a:r>
            </a:p>
            <a:p>
              <a:pPr algn="ctr"/>
              <a:r>
                <a:rPr lang="ru-RU" sz="24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r="100000" b="10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за </a:t>
              </a:r>
            </a:p>
            <a:p>
              <a:pPr algn="ctr"/>
              <a:r>
                <a:rPr lang="ru-RU" sz="24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r="100000" b="10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внимание</a:t>
              </a:r>
            </a:p>
          </p:txBody>
        </p:sp>
      </p:grpSp>
      <p:pic>
        <p:nvPicPr>
          <p:cNvPr id="13" name="Рисунок 1">
            <a:extLst>
              <a:ext uri="{FF2B5EF4-FFF2-40B4-BE49-F238E27FC236}">
                <a16:creationId xmlns:a16="http://schemas.microsoft.com/office/drawing/2014/main" id="{E3850909-4807-4731-8353-24D6741FB3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033" y="2488"/>
            <a:ext cx="1389943" cy="173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D51306FA-88D9-4279-BBF1-1099388B7358}"/>
              </a:ext>
            </a:extLst>
          </p:cNvPr>
          <p:cNvSpPr txBox="1">
            <a:spLocks noGrp="1"/>
          </p:cNvSpPr>
          <p:nvPr/>
        </p:nvSpPr>
        <p:spPr bwMode="auto">
          <a:xfrm>
            <a:off x="8712200" y="4913214"/>
            <a:ext cx="4318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8" tIns="34283" rIns="68568" bIns="34283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1C189E94-EE17-48D2-850B-8273D6BBC04C}" type="slidenum">
              <a:rPr kumimoji="1" lang="ru-RU" altLang="ru-RU" sz="1200" b="1">
                <a:latin typeface="Times New Roman" pitchFamily="18" charset="0"/>
                <a:cs typeface="Times New Roman" pitchFamily="18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kumimoji="1"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4FC648D-4E4D-4586-99B8-AC9811DC2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6347" y="4124635"/>
            <a:ext cx="1028285" cy="96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6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C449F-96F3-41CA-BD16-E66247C9D60A}" type="slidenum">
              <a:rPr lang="ru-RU" altLang="ru-RU" smtClean="0"/>
              <a:pPr>
                <a:defRPr/>
              </a:pPr>
              <a:t>2</a:t>
            </a:fld>
            <a:endParaRPr lang="ru-RU" alt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F4A7A55-8286-4393-BBEB-F6B7DBAE9D17}"/>
              </a:ext>
            </a:extLst>
          </p:cNvPr>
          <p:cNvSpPr/>
          <p:nvPr/>
        </p:nvSpPr>
        <p:spPr>
          <a:xfrm>
            <a:off x="539552" y="155704"/>
            <a:ext cx="84969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u="sng" dirty="0">
                <a:solidFill>
                  <a:schemeClr val="accent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Положение о подготовке населения в области гражданской обороны </a:t>
            </a:r>
            <a:r>
              <a:rPr lang="ru-RU" sz="1400" b="1" dirty="0">
                <a:solidFill>
                  <a:schemeClr val="accent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(ПП РФ № 841)</a:t>
            </a:r>
          </a:p>
          <a:p>
            <a:pPr>
              <a:spcAft>
                <a:spcPts val="0"/>
              </a:spcAft>
            </a:pPr>
            <a:endParaRPr lang="ru-RU" sz="1400" b="1" dirty="0">
              <a:solidFill>
                <a:schemeClr val="accent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chemeClr val="accent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Лица, подлежащие подготовке, подразделяются на следующие группы:</a:t>
            </a:r>
          </a:p>
          <a:p>
            <a:pPr indent="450215">
              <a:spcAft>
                <a:spcPts val="0"/>
              </a:spcAft>
            </a:pPr>
            <a:r>
              <a:rPr lang="ru-RU" sz="1400" b="1" dirty="0">
                <a:solidFill>
                  <a:schemeClr val="accent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е) физические лица, не состоящие в трудовых отношениях с работодателем (далее именуются – неработающее население).</a:t>
            </a:r>
          </a:p>
          <a:p>
            <a:pPr indent="450215">
              <a:spcAft>
                <a:spcPts val="0"/>
              </a:spcAft>
            </a:pPr>
            <a:endParaRPr lang="ru-RU" sz="1400" b="1" dirty="0">
              <a:solidFill>
                <a:schemeClr val="accent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>
              <a:spcAft>
                <a:spcPts val="0"/>
              </a:spcAft>
            </a:pPr>
            <a:r>
              <a:rPr lang="ru-RU" sz="1400" b="1" dirty="0">
                <a:solidFill>
                  <a:schemeClr val="accent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Кто эти физические лица?</a:t>
            </a:r>
          </a:p>
          <a:p>
            <a:pPr indent="450215">
              <a:spcAft>
                <a:spcPts val="0"/>
              </a:spcAft>
            </a:pPr>
            <a:r>
              <a:rPr lang="ru-RU" sz="1400" b="1" dirty="0">
                <a:solidFill>
                  <a:schemeClr val="accent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	Граждане пенсионного возраста (от 55 до 60 лет для женщин и от 60 до 65 для мужчин), а также льготных категорий специалистов, выработавшие северный стаж, представителей коренных малочисленных народов. </a:t>
            </a:r>
          </a:p>
          <a:p>
            <a:pPr indent="450215">
              <a:spcAft>
                <a:spcPts val="0"/>
              </a:spcAft>
            </a:pPr>
            <a:r>
              <a:rPr lang="ru-RU" sz="1400" b="1" dirty="0">
                <a:solidFill>
                  <a:schemeClr val="accent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данным Росстата на 01.01.2023 - 41,775 млн. чел. (28.53% от населения страны 146,4 млн. чел.), из них работающих 7,912 млн. чел. (18.9% от количества пенсионеров). </a:t>
            </a:r>
          </a:p>
          <a:p>
            <a:pPr indent="450215">
              <a:spcAft>
                <a:spcPts val="0"/>
              </a:spcAft>
            </a:pPr>
            <a:r>
              <a:rPr lang="ru-RU" sz="1400" b="1" dirty="0">
                <a:solidFill>
                  <a:schemeClr val="accent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Получают пенсии, млн. человек: </a:t>
            </a:r>
          </a:p>
          <a:p>
            <a:pPr indent="450215">
              <a:spcAft>
                <a:spcPts val="0"/>
              </a:spcAft>
            </a:pPr>
            <a:r>
              <a:rPr lang="ru-RU" sz="1400" b="1" dirty="0">
                <a:solidFill>
                  <a:schemeClr val="accent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старости 34,266; </a:t>
            </a:r>
          </a:p>
          <a:p>
            <a:pPr indent="450215">
              <a:spcAft>
                <a:spcPts val="0"/>
              </a:spcAft>
            </a:pPr>
            <a:r>
              <a:rPr lang="ru-RU" sz="1400" b="1" dirty="0">
                <a:solidFill>
                  <a:schemeClr val="accent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инвалидности 2,133; </a:t>
            </a:r>
          </a:p>
          <a:p>
            <a:pPr indent="450215">
              <a:spcAft>
                <a:spcPts val="0"/>
              </a:spcAft>
            </a:pPr>
            <a:r>
              <a:rPr lang="ru-RU" sz="1400" b="1" dirty="0">
                <a:solidFill>
                  <a:schemeClr val="accent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потере кормильца 1,430; </a:t>
            </a:r>
          </a:p>
          <a:p>
            <a:pPr indent="450215">
              <a:spcAft>
                <a:spcPts val="0"/>
              </a:spcAft>
            </a:pPr>
            <a:r>
              <a:rPr lang="ru-RU" sz="1400" b="1" dirty="0">
                <a:solidFill>
                  <a:schemeClr val="accent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социальные 3,361.</a:t>
            </a:r>
          </a:p>
          <a:p>
            <a:pPr indent="450215">
              <a:spcAft>
                <a:spcPts val="0"/>
              </a:spcAft>
            </a:pPr>
            <a:r>
              <a:rPr lang="ru-RU" sz="1400" b="1" dirty="0">
                <a:solidFill>
                  <a:schemeClr val="accent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	Женщины с тремя и более детьми (1,250 млн. чел.).</a:t>
            </a:r>
          </a:p>
          <a:p>
            <a:pPr indent="450215">
              <a:spcAft>
                <a:spcPts val="0"/>
              </a:spcAft>
            </a:pPr>
            <a:r>
              <a:rPr lang="ru-RU" sz="1400" b="1" dirty="0">
                <a:solidFill>
                  <a:schemeClr val="accent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	Безработные на период постановки на учет в службе занятости (0,541 млн. чел.).</a:t>
            </a:r>
          </a:p>
          <a:p>
            <a:pPr indent="450215">
              <a:spcAft>
                <a:spcPts val="0"/>
              </a:spcAft>
            </a:pPr>
            <a:r>
              <a:rPr lang="ru-RU" sz="1400" b="1" dirty="0">
                <a:solidFill>
                  <a:schemeClr val="accent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	Самоопределяющиеся граждане (статистика не наработана). </a:t>
            </a:r>
          </a:p>
          <a:p>
            <a:pPr indent="450215">
              <a:spcAft>
                <a:spcPts val="0"/>
              </a:spcAft>
            </a:pPr>
            <a:r>
              <a:rPr lang="ru-RU" sz="1400" b="1" dirty="0">
                <a:solidFill>
                  <a:schemeClr val="accent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	Родитель, опекун, находящийся в отпуске по уходу за ребенком до 3-х лет. </a:t>
            </a:r>
          </a:p>
          <a:p>
            <a:pPr indent="450215">
              <a:spcAft>
                <a:spcPts val="0"/>
              </a:spcAft>
            </a:pPr>
            <a:r>
              <a:rPr lang="ru-RU" sz="1400" b="1" dirty="0">
                <a:solidFill>
                  <a:schemeClr val="accent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	Иждивенцы (1-5).</a:t>
            </a:r>
          </a:p>
        </p:txBody>
      </p:sp>
    </p:spTree>
    <p:extLst>
      <p:ext uri="{BB962C8B-B14F-4D97-AF65-F5344CB8AC3E}">
        <p14:creationId xmlns:p14="http://schemas.microsoft.com/office/powerpoint/2010/main" val="3284132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9DC235A-C0BE-44B4-97EA-D77C3DCAA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C449F-96F3-41CA-BD16-E66247C9D60A}" type="slidenum">
              <a:rPr lang="ru-RU" altLang="ru-RU" smtClean="0"/>
              <a:pPr>
                <a:defRPr/>
              </a:pPr>
              <a:t>3</a:t>
            </a:fld>
            <a:endParaRPr lang="ru-RU" alt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8D9AE34-FD8D-4269-856C-00343C3A68D7}"/>
              </a:ext>
            </a:extLst>
          </p:cNvPr>
          <p:cNvSpPr/>
          <p:nvPr/>
        </p:nvSpPr>
        <p:spPr>
          <a:xfrm>
            <a:off x="539552" y="32594"/>
            <a:ext cx="7920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Положения о подготовке граждан Российской Федерации, иностранных граждан и лиц без гражданства в области защиты от чрезвычайных ситуаций природного и техногенного характера</a:t>
            </a:r>
            <a:r>
              <a:rPr lang="ru-RU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(ПП РФ № 1485)</a:t>
            </a:r>
          </a:p>
          <a:p>
            <a:endParaRPr lang="ru-RU" sz="14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для физических лиц, не состоящих в трудовых отношениях с работодателем, - проведение бесед, лекций, просмотр учебных фильмов, привлечение на учения и тренировки по месту жительства, самостоятельное изучение пособий, памяток, листовок и буклетов, прослушивание радиопередач и просмотр телепрограмм по вопросам защиты от чрезвычайных ситуаций;</a:t>
            </a:r>
          </a:p>
        </p:txBody>
      </p:sp>
    </p:spTree>
    <p:extLst>
      <p:ext uri="{BB962C8B-B14F-4D97-AF65-F5344CB8AC3E}">
        <p14:creationId xmlns:p14="http://schemas.microsoft.com/office/powerpoint/2010/main" val="2882867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3478"/>
            <a:ext cx="8496944" cy="4752528"/>
          </a:xfrm>
        </p:spPr>
        <p:txBody>
          <a:bodyPr>
            <a:no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600" u="sng" dirty="0">
                <a:solidFill>
                  <a:schemeClr val="accent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Проблемы, влияющие на подготовку неработающего населения:</a:t>
            </a:r>
          </a:p>
          <a:p>
            <a:pPr indent="450215" algn="just">
              <a:spcAft>
                <a:spcPts val="0"/>
              </a:spcAft>
            </a:pPr>
            <a:endParaRPr lang="ru-RU" sz="1400" dirty="0">
              <a:solidFill>
                <a:schemeClr val="accent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Увеличение численности городского населения за счет плотности и этажности застройки, создает нагрузку на имеющиеся учебно-консультационные пункты по гражданской обороне, вплоть до их рентабельности (содержание персонала и его подготовка, технологического и учебно-методического обеспечения). Возникает необходимость нормативно установленного привлечения (обременения) управляющих организаций, товариществ собственников жилья в информировании по гражданской обороне и защите населения, зарегистрированного по соответствующему адресу.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Оптимизация органов муниципальной власти на местах привела к упразднению Глав администраций сельских поселений (избирательная), возложив ответственность на Центры муниципальных округов (городское поселение), включающие в себя несколько сельских поселений – где остались только по 1-2 специалиста. 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Учебно-методическое обеспечение подготовки должно быть доступно «Всем» и обеспечено государством на безвозмездной основе: публикации (специальные полосы, блоги) в средствах массовой информации, брошюры, плакаты по способам и средствам защиты, действиям в чрезвычайных ситуациях.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Недостаточное покрытие территорий сотовой связью и мобильным интернетом, а где-то и их полное отсутствие.</a:t>
            </a:r>
          </a:p>
          <a:p>
            <a:pPr lvl="0" indent="0" algn="ctr">
              <a:lnSpc>
                <a:spcPct val="120000"/>
              </a:lnSpc>
              <a:spcBef>
                <a:spcPts val="0"/>
              </a:spcBef>
            </a:pPr>
            <a:endParaRPr lang="ru-RU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ru-RU" sz="16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0" algn="ctr">
              <a:lnSpc>
                <a:spcPct val="120000"/>
              </a:lnSpc>
              <a:spcBef>
                <a:spcPts val="0"/>
              </a:spcBef>
            </a:pPr>
            <a:endParaRPr lang="ru-RU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C449F-96F3-41CA-BD16-E66247C9D60A}" type="slidenum">
              <a:rPr lang="ru-RU" altLang="ru-RU" smtClean="0"/>
              <a:pPr>
                <a:defRPr/>
              </a:pPr>
              <a:t>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70888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5486"/>
            <a:ext cx="8784976" cy="4297609"/>
          </a:xfrm>
        </p:spPr>
        <p:txBody>
          <a:bodyPr>
            <a:noAutofit/>
          </a:bodyPr>
          <a:lstStyle/>
          <a:p>
            <a: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chemeClr val="accent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ПРЕДЛОЖЕНИЯ ПО ПОДГОТОВКЕ НЕРАБОТАЮЩЕГО НАСЕЛЕНИЯ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1600" dirty="0">
              <a:solidFill>
                <a:schemeClr val="accent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городах и муниципальных округах – уголки гражданской обороны, безопасности жизнедеятельности (единое содержание + местные особенности), комплекты плакатов по тематике в УКП ГОЧС и др. объектах обучения и информирования.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chemeClr val="accent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accent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Размещение и доведение информации в СМИ на всех уровнях («Российская газета» СМИ Правительства РФ, Вечерняя Москва и др., радио, телевидение, интернет, через ЕДДС. печатных СМИ.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chemeClr val="accent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Распространение периодических изданий, брошюр, памяток, буклетов через ларьки Роспечать и отделения «Почта России». 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Окна РОСТА – сатира и агитация: информационные стенды в муниципальных образованиях, интерактивные стойки в местах массового пребывания людей – культурно-досуговые, торговые объекты, государственных услуг и др.)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sz="1400" dirty="0">
              <a:solidFill>
                <a:schemeClr val="accent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учреждениях здравоохранения, социального обеспечения и обслуживания, в отделениях пенсионного фонда – стенды, плакаты.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sz="1400" dirty="0">
              <a:solidFill>
                <a:schemeClr val="accent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Информация в отделениях и пунктах управляющих организаций, платежных квитанциях ЖКУ, уголках председателей товариществ собственников жилья в многоквартирных домах, домовладениях. </a:t>
            </a:r>
          </a:p>
          <a:p>
            <a:pPr lvl="0" indent="0" algn="just">
              <a:lnSpc>
                <a:spcPct val="120000"/>
              </a:lnSpc>
              <a:spcBef>
                <a:spcPts val="0"/>
              </a:spcBef>
            </a:pPr>
            <a:endParaRPr lang="ru-RU" sz="16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0" algn="ctr">
              <a:lnSpc>
                <a:spcPct val="120000"/>
              </a:lnSpc>
              <a:spcBef>
                <a:spcPts val="0"/>
              </a:spcBef>
            </a:pPr>
            <a:endParaRPr lang="ru-RU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7C449F-96F3-41CA-BD16-E66247C9D60A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005BD3">
                    <a:lumMod val="75000"/>
                  </a:srgbClr>
                </a:solidFill>
                <a:effectLst/>
                <a:uLnTx/>
                <a:uFillTx/>
                <a:latin typeface="Bookman Old Style"/>
                <a:ea typeface="+mn-ea"/>
                <a:cs typeface="+mn-cs"/>
              </a:rPr>
              <a:pPr marL="0" marR="0" lvl="0" indent="0" algn="r" defTabSz="9142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005BD3">
                  <a:lumMod val="75000"/>
                </a:srgbClr>
              </a:solidFill>
              <a:effectLst/>
              <a:uLnTx/>
              <a:uFillTx/>
              <a:latin typeface="Bookman Old Styl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144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7C449F-96F3-41CA-BD16-E66247C9D60A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005BD3">
                    <a:lumMod val="75000"/>
                  </a:srgbClr>
                </a:solidFill>
                <a:effectLst/>
                <a:uLnTx/>
                <a:uFillTx/>
                <a:latin typeface="Bookman Old Style"/>
                <a:ea typeface="+mn-ea"/>
                <a:cs typeface="+mn-cs"/>
              </a:rPr>
              <a:pPr marL="0" marR="0" lvl="0" indent="0" algn="r" defTabSz="9142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005BD3">
                  <a:lumMod val="75000"/>
                </a:srgbClr>
              </a:solidFill>
              <a:effectLst/>
              <a:uLnTx/>
              <a:uFillTx/>
              <a:latin typeface="Bookman Old Style"/>
              <a:ea typeface="+mn-ea"/>
              <a:cs typeface="+mn-cs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190EF03-C3CE-425A-ADED-7ABB9113CC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984267"/>
              </p:ext>
            </p:extLst>
          </p:nvPr>
        </p:nvGraphicFramePr>
        <p:xfrm>
          <a:off x="215515" y="987574"/>
          <a:ext cx="8712969" cy="3815020"/>
        </p:xfrm>
        <a:graphic>
          <a:graphicData uri="http://schemas.openxmlformats.org/drawingml/2006/table">
            <a:tbl>
              <a:tblPr firstRow="1" firstCol="1" bandRow="1"/>
              <a:tblGrid>
                <a:gridCol w="3098478">
                  <a:extLst>
                    <a:ext uri="{9D8B030D-6E8A-4147-A177-3AD203B41FA5}">
                      <a16:colId xmlns:a16="http://schemas.microsoft.com/office/drawing/2014/main" val="2683287401"/>
                    </a:ext>
                  </a:extLst>
                </a:gridCol>
                <a:gridCol w="3027022">
                  <a:extLst>
                    <a:ext uri="{9D8B030D-6E8A-4147-A177-3AD203B41FA5}">
                      <a16:colId xmlns:a16="http://schemas.microsoft.com/office/drawing/2014/main" val="144731662"/>
                    </a:ext>
                  </a:extLst>
                </a:gridCol>
                <a:gridCol w="2587469">
                  <a:extLst>
                    <a:ext uri="{9D8B030D-6E8A-4147-A177-3AD203B41FA5}">
                      <a16:colId xmlns:a16="http://schemas.microsoft.com/office/drawing/2014/main" val="2684770876"/>
                    </a:ext>
                  </a:extLst>
                </a:gridCol>
              </a:tblGrid>
              <a:tr h="1782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Было</a:t>
                      </a: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Предлагается</a:t>
                      </a: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Нормативное обеспечение</a:t>
                      </a: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8526175"/>
                  </a:ext>
                </a:extLst>
              </a:tr>
              <a:tr h="307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 В целях организации и осуществления подготовки населения в области гражданской обороны:	</a:t>
                      </a: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9407844"/>
                  </a:ext>
                </a:extLst>
              </a:tr>
              <a:tr h="1485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ФОИВ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8609856"/>
                  </a:ext>
                </a:extLst>
              </a:tr>
              <a:tr h="4673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организуют и осуществляют информирование населения и пропаганду знаний в области гражданской обороны</a:t>
                      </a: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организуют и осуществляют информирование населения и пропаганду знаний в области гражданской обороны</a:t>
                      </a: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9222514"/>
                  </a:ext>
                </a:extLst>
              </a:tr>
              <a:tr h="1485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ОГВ СРФ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197209"/>
                  </a:ext>
                </a:extLst>
              </a:tr>
              <a:tr h="4673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организуют и осуществляют информирование населения и пропаганду знаний в области гражданской обороны</a:t>
                      </a: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организуют и осуществляют информирование населения и пропаганду знаний в области гражданской обороны</a:t>
                      </a: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8388408"/>
                  </a:ext>
                </a:extLst>
              </a:tr>
              <a:tr h="7862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организуют издание (в том числе и на языках народов Российской Федерации) учебной литературы и наглядных пособий по гражданской обороне и обеспечение ими населения;</a:t>
                      </a: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Организуют издание (в том числе и на языках народов Российской Федерации) 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периодических изданий, учебных и учебно-наглядных пособий по вопросам гражданской обороны и обеспечение ими населения;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ГОСТ Р 7.0.60–2020 Система стандартов по информации, библиотечному и издательскому делу. Издания. Основные виды. Термины и определения</a:t>
                      </a: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8964942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7340AE7-34BF-4EC9-B710-A09887F6DB27}"/>
              </a:ext>
            </a:extLst>
          </p:cNvPr>
          <p:cNvSpPr/>
          <p:nvPr/>
        </p:nvSpPr>
        <p:spPr>
          <a:xfrm>
            <a:off x="539552" y="172324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 Black" panose="020B0A04020102020204" pitchFamily="34" charset="0"/>
              </a:rPr>
              <a:t>Предложения по внесению изменений в Положение </a:t>
            </a:r>
          </a:p>
          <a:p>
            <a:pPr algn="ctr"/>
            <a:r>
              <a:rPr lang="ru-RU" sz="1400" b="1" dirty="0">
                <a:latin typeface="Arial Black" panose="020B0A04020102020204" pitchFamily="34" charset="0"/>
              </a:rPr>
              <a:t>о подготовке населения в области гражданской обороны</a:t>
            </a:r>
          </a:p>
        </p:txBody>
      </p:sp>
    </p:spTree>
    <p:extLst>
      <p:ext uri="{BB962C8B-B14F-4D97-AF65-F5344CB8AC3E}">
        <p14:creationId xmlns:p14="http://schemas.microsoft.com/office/powerpoint/2010/main" val="3559480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7C449F-96F3-41CA-BD16-E66247C9D60A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005BD3">
                    <a:lumMod val="75000"/>
                  </a:srgbClr>
                </a:solidFill>
                <a:effectLst/>
                <a:uLnTx/>
                <a:uFillTx/>
                <a:latin typeface="Bookman Old Style"/>
                <a:ea typeface="+mn-ea"/>
                <a:cs typeface="+mn-cs"/>
              </a:rPr>
              <a:pPr marL="0" marR="0" lvl="0" indent="0" algn="r" defTabSz="9142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005BD3">
                  <a:lumMod val="75000"/>
                </a:srgbClr>
              </a:solidFill>
              <a:effectLst/>
              <a:uLnTx/>
              <a:uFillTx/>
              <a:latin typeface="Bookman Old Style"/>
              <a:ea typeface="+mn-ea"/>
              <a:cs typeface="+mn-cs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2F4B585-7666-406C-97A6-C81F1EAEB1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124023"/>
              </p:ext>
            </p:extLst>
          </p:nvPr>
        </p:nvGraphicFramePr>
        <p:xfrm>
          <a:off x="525905" y="205343"/>
          <a:ext cx="8046894" cy="4804411"/>
        </p:xfrm>
        <a:graphic>
          <a:graphicData uri="http://schemas.openxmlformats.org/drawingml/2006/table">
            <a:tbl>
              <a:tblPr firstRow="1" firstCol="1" bandRow="1"/>
              <a:tblGrid>
                <a:gridCol w="2605935">
                  <a:extLst>
                    <a:ext uri="{9D8B030D-6E8A-4147-A177-3AD203B41FA5}">
                      <a16:colId xmlns:a16="http://schemas.microsoft.com/office/drawing/2014/main" val="3550570219"/>
                    </a:ext>
                  </a:extLst>
                </a:gridCol>
                <a:gridCol w="3076382">
                  <a:extLst>
                    <a:ext uri="{9D8B030D-6E8A-4147-A177-3AD203B41FA5}">
                      <a16:colId xmlns:a16="http://schemas.microsoft.com/office/drawing/2014/main" val="3159998057"/>
                    </a:ext>
                  </a:extLst>
                </a:gridCol>
                <a:gridCol w="2364577">
                  <a:extLst>
                    <a:ext uri="{9D8B030D-6E8A-4147-A177-3AD203B41FA5}">
                      <a16:colId xmlns:a16="http://schemas.microsoft.com/office/drawing/2014/main" val="581115870"/>
                    </a:ext>
                  </a:extLst>
                </a:gridCol>
              </a:tblGrid>
              <a:tr h="1469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ОМС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426796"/>
                  </a:ext>
                </a:extLst>
              </a:tr>
              <a:tr h="10934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организуют и проводят подготовку населения муниципальных образований к защите от опасностей, возникающих при военных конфликтах или вследствие этих конфликтов, а также при чрезвычайных ситуациях природного и техногенного характера;</a:t>
                      </a: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организуют и проводят подготовку населения муниципальных образований к защите от опасностей, возникающих при военных конфликтах или вследствие этих конфликтов, а также при чрезвычайных ситуациях природного и техногенного характера;</a:t>
                      </a: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228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«О примерном порядке определения состава учебно-материальной базы для подготовки населения в области гражданской обороны и защиты от чрезвычайных ситуаций» Письмо МЧС РФ от 27.02.2020 № 11-7-604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586936"/>
                  </a:ext>
                </a:extLst>
              </a:tr>
              <a:tr h="30801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создают, оснащают учебно-консультационные пункты по гражданской обороне и организуют их деятельность либо обеспечивают оказание населению консультационных услуг в области гражданской обороны в других организациях;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создают, оснащают учебно-консультационные пункты по гражданской обороне и организуют их деятельность;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обеспечивают оказание населению консультационных услуг в области гражданской обороны: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 других организациях: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учреждениях здравоохранения, социального обеспечения, пенсионного фонда, государственных услуг;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 месту жительства: 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руководителями управляющих организаций и (или) товариществ собственников жилья;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старостами сельских населенных пунктов;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 месту прибывания: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председателями садоводческих некоммерческих товариществ и дачного некоммерческого партнёрства;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«Жилищный кодекс Российской Федерации» от 29.12.2004 № 188-ФЗ (ред. от 28.04.2023)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Глава 13. Создание и деятельность товарищества собственников жилья.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«Об общих принципах организации местного самоуправления в Российской Федерации» от 06.10.2003 № 131-ФЗ (ред. от 06.02.2023)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Статья 27.1. Староста сельского населенного пункта.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«О ведении гражданами садоводства и огородничества для собственных нужд и о внесении изменений в отдельные законодательные акты Российской Федерации» от 29.07.2017 № 217-ФЗ</a:t>
                      </a: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9078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1224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7C449F-96F3-41CA-BD16-E66247C9D60A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005BD3">
                    <a:lumMod val="75000"/>
                  </a:srgbClr>
                </a:solidFill>
                <a:effectLst/>
                <a:uLnTx/>
                <a:uFillTx/>
                <a:latin typeface="Bookman Old Style"/>
                <a:ea typeface="+mn-ea"/>
                <a:cs typeface="+mn-cs"/>
              </a:rPr>
              <a:pPr marL="0" marR="0" lvl="0" indent="0" algn="r" defTabSz="9142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005BD3">
                  <a:lumMod val="75000"/>
                </a:srgbClr>
              </a:solidFill>
              <a:effectLst/>
              <a:uLnTx/>
              <a:uFillTx/>
              <a:latin typeface="Bookman Old Style"/>
              <a:ea typeface="+mn-ea"/>
              <a:cs typeface="+mn-cs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0FE9E37-CDDC-4966-A48C-C702B014DF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886295"/>
              </p:ext>
            </p:extLst>
          </p:nvPr>
        </p:nvGraphicFramePr>
        <p:xfrm>
          <a:off x="467544" y="185719"/>
          <a:ext cx="8136904" cy="4628327"/>
        </p:xfrm>
        <a:graphic>
          <a:graphicData uri="http://schemas.openxmlformats.org/drawingml/2006/table">
            <a:tbl>
              <a:tblPr firstRow="1" firstCol="1" bandRow="1"/>
              <a:tblGrid>
                <a:gridCol w="3024336">
                  <a:extLst>
                    <a:ext uri="{9D8B030D-6E8A-4147-A177-3AD203B41FA5}">
                      <a16:colId xmlns:a16="http://schemas.microsoft.com/office/drawing/2014/main" val="1104254715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547096915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133222922"/>
                    </a:ext>
                  </a:extLst>
                </a:gridCol>
              </a:tblGrid>
              <a:tr h="3060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проводят учения и тренировки по гражданской обороне;</a:t>
                      </a: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проводят учения и тренировки по гражданской обороне;</a:t>
                      </a: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0775288"/>
                  </a:ext>
                </a:extLst>
              </a:tr>
              <a:tr h="6229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организуют тиражирование периодических изданий, учебных и учебно-наглядных пособий, 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инструкций, памяток, буклетов, листовок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по вопросам гражданской обороны и обеспечение ими населения; </a:t>
                      </a: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ГОСТ Р 7.0.60–2020</a:t>
                      </a: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3272071"/>
                  </a:ext>
                </a:extLst>
              </a:tr>
              <a:tr h="4644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д) Министерство Российской Федерации по делам гражданской обороны, чрезвычайным ситуациям и ликвидации последствий стихийных бедствий:</a:t>
                      </a: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4875102"/>
                  </a:ext>
                </a:extLst>
              </a:tr>
              <a:tr h="7813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осуществляет организационно-методическое руководство функционированием и развитием единой системы подготовки населения в области гражданской обороны и защиты от чрезвычайных ситуаций природного и техногенного характера;</a:t>
                      </a: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осуществляет организационно-методическое руководство функционированием и развитием единой системы подготовки населения в области гражданской обороны и защиты от чрезвычайных ситуаций природного и техногенного характера;</a:t>
                      </a: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957163"/>
                  </a:ext>
                </a:extLst>
              </a:tr>
              <a:tr h="6229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разрабатывает и утверждает организационно-методические указания по подготовке всех групп населения в области гражданской обороны и не реже одного раза в 5 лет.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«О внесении изменений в постановление Правительства Российской Федерации от 2 ноября 2000 г. № 841» Постановление Правительства РФ от 21.01.2023 № 51</a:t>
                      </a: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5050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999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7C449F-96F3-41CA-BD16-E66247C9D60A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005BD3">
                    <a:lumMod val="75000"/>
                  </a:srgbClr>
                </a:solidFill>
                <a:effectLst/>
                <a:uLnTx/>
                <a:uFillTx/>
                <a:latin typeface="Bookman Old Style"/>
                <a:ea typeface="+mn-ea"/>
                <a:cs typeface="+mn-cs"/>
              </a:rPr>
              <a:pPr marL="0" marR="0" lvl="0" indent="0" algn="r" defTabSz="9142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005BD3">
                  <a:lumMod val="75000"/>
                </a:srgbClr>
              </a:solidFill>
              <a:effectLst/>
              <a:uLnTx/>
              <a:uFillTx/>
              <a:latin typeface="Bookman Old Style"/>
              <a:ea typeface="+mn-ea"/>
              <a:cs typeface="+mn-cs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AE99905-A02C-465C-9A05-6BAC094D9B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216531"/>
              </p:ext>
            </p:extLst>
          </p:nvPr>
        </p:nvGraphicFramePr>
        <p:xfrm>
          <a:off x="467545" y="123478"/>
          <a:ext cx="8136904" cy="4876533"/>
        </p:xfrm>
        <a:graphic>
          <a:graphicData uri="http://schemas.openxmlformats.org/drawingml/2006/table">
            <a:tbl>
              <a:tblPr firstRow="1" firstCol="1" bandRow="1"/>
              <a:tblGrid>
                <a:gridCol w="2520279">
                  <a:extLst>
                    <a:ext uri="{9D8B030D-6E8A-4147-A177-3AD203B41FA5}">
                      <a16:colId xmlns:a16="http://schemas.microsoft.com/office/drawing/2014/main" val="401950026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911215523"/>
                    </a:ext>
                  </a:extLst>
                </a:gridCol>
                <a:gridCol w="2952329">
                  <a:extLst>
                    <a:ext uri="{9D8B030D-6E8A-4147-A177-3AD203B41FA5}">
                      <a16:colId xmlns:a16="http://schemas.microsoft.com/office/drawing/2014/main" val="2776231921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 Неработающее население (по месту жительства):</a:t>
                      </a: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 Неработающее население </a:t>
                      </a:r>
                      <a:r>
                        <a:rPr lang="ru-RU" sz="11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(по месту пребывания и по месту жительства в пределах Российской Федерации)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«Об утверждении Правил регистрации и снятия граждан Российской Федерации с регистрационного учета по месту пребывания и по месту жительства в пределах Российской Федерации…» Постановление Правительства РФ от 17.07.1995 № 713 (ред. от 15.11.2022)</a:t>
                      </a: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9114100"/>
                  </a:ext>
                </a:extLst>
              </a:tr>
              <a:tr h="6362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а) посещение мероприятий, проводимых по тематике гражданской обороны (беседы, лекции, вечера вопросов и ответов, консультации, показ учебных фильмов и др.);</a:t>
                      </a: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а) посещение мероприятий, проводимых по тематике гражданской обороны (беседы, лекции, вечера вопросов и ответов, консультации, показ учебных фильмов и др.);</a:t>
                      </a: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85076"/>
                  </a:ext>
                </a:extLst>
              </a:tr>
              <a:tr h="1507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б) участие в учениях по гражданской обороне;</a:t>
                      </a: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б) участие в учениях по гражданской обороне;</a:t>
                      </a: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9639650"/>
                  </a:ext>
                </a:extLst>
              </a:tr>
              <a:tr h="4744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в) чтение памяток, листовок и пособий, прослушивание радиопередач и просмотр телепрограмм по тематике гражданской обороны.</a:t>
                      </a: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в) чтение информации по тематике гражданской обороны в периодических печатных и электронных, рекламных изданиях, интернет-сайтах и блогах;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ГОСТ Р 7.0.60–2020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3688251"/>
                  </a:ext>
                </a:extLst>
              </a:tr>
              <a:tr h="3125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г) изучение учебных и учебно-наглядных пособий, инструкций, памяток, буклетов, листовок; 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ГОСТ Р 7.0.60–2020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6959770"/>
                  </a:ext>
                </a:extLst>
              </a:tr>
              <a:tr h="3125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д) прослушивание радиопередач и просмотр телепрограмм по тематике гражданской обороны;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2966167"/>
                  </a:ext>
                </a:extLst>
              </a:tr>
              <a:tr h="4744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е) информирования на собраниях и сходах граждан, участие в опросах граждан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 общих принципах организации местного самоуправления в Российской Федерации» от 06.10.2003 № 131-ФЗ (ред. от 06.02.2023)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060" marR="68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286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1590441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_ИР_16х9_ноябрь 2018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Другая 2">
      <a:majorFont>
        <a:latin typeface="Bookman Old Style"/>
        <a:ea typeface=""/>
        <a:cs typeface=""/>
      </a:majorFont>
      <a:minorFont>
        <a:latin typeface="Bookman Old Styl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Доклад Шарафутдинов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Другая 2">
      <a:majorFont>
        <a:latin typeface="Bookman Old Style"/>
        <a:ea typeface=""/>
        <a:cs typeface=""/>
      </a:majorFont>
      <a:minorFont>
        <a:latin typeface="Bookman Old Styl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Шаблон_ИР_16х9_ноябрь 2018</Template>
  <TotalTime>8787</TotalTime>
  <Words>1717</Words>
  <Application>Microsoft Office PowerPoint</Application>
  <PresentationFormat>Экран (16:9)</PresentationFormat>
  <Paragraphs>168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Arial Black</vt:lpstr>
      <vt:lpstr>Bookman Old Style</vt:lpstr>
      <vt:lpstr>Calibri</vt:lpstr>
      <vt:lpstr>Impact</vt:lpstr>
      <vt:lpstr>Times New Roman</vt:lpstr>
      <vt:lpstr>Wingdings</vt:lpstr>
      <vt:lpstr>Шаблон_ИР_16х9_ноябрь 2018</vt:lpstr>
      <vt:lpstr>Доклад Шарафутдинов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Резюме рекомендаций, принятых на заседаниях I и II Международного семенара представителей образовательных учреждений государств-членов МОГО</dc:title>
  <dc:creator>Пользователь Windows</dc:creator>
  <cp:lastModifiedBy>HP-PC</cp:lastModifiedBy>
  <cp:revision>546</cp:revision>
  <cp:lastPrinted>2023-05-15T07:17:43Z</cp:lastPrinted>
  <dcterms:created xsi:type="dcterms:W3CDTF">2018-10-29T06:54:32Z</dcterms:created>
  <dcterms:modified xsi:type="dcterms:W3CDTF">2023-05-26T09:21:12Z</dcterms:modified>
</cp:coreProperties>
</file>